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3" autoAdjust="0"/>
    <p:restoredTop sz="94660"/>
  </p:normalViewPr>
  <p:slideViewPr>
    <p:cSldViewPr>
      <p:cViewPr varScale="1">
        <p:scale>
          <a:sx n="78" d="100"/>
          <a:sy n="78" d="100"/>
        </p:scale>
        <p:origin x="438"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2021/10/25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2021/10/25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2021/10/25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2021/10/25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2021/10/25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480819"/>
            <a:ext cx="9144000" cy="10160"/>
          </a:xfrm>
          <a:custGeom>
            <a:avLst/>
            <a:gdLst/>
            <a:ahLst/>
            <a:cxnLst/>
            <a:rect l="l" t="t" r="r" b="b"/>
            <a:pathLst>
              <a:path w="9144000" h="10159">
                <a:moveTo>
                  <a:pt x="0" y="10159"/>
                </a:moveTo>
                <a:lnTo>
                  <a:pt x="9144000" y="10159"/>
                </a:lnTo>
                <a:lnTo>
                  <a:pt x="9144000" y="0"/>
                </a:lnTo>
                <a:lnTo>
                  <a:pt x="0" y="0"/>
                </a:lnTo>
                <a:lnTo>
                  <a:pt x="0" y="10159"/>
                </a:lnTo>
                <a:close/>
              </a:path>
            </a:pathLst>
          </a:custGeom>
          <a:solidFill>
            <a:srgbClr val="000000">
              <a:alpha val="59997"/>
            </a:srgbClr>
          </a:solidFill>
        </p:spPr>
        <p:txBody>
          <a:bodyPr wrap="square" lIns="0" tIns="0" rIns="0" bIns="0" rtlCol="0"/>
          <a:lstStyle/>
          <a:p>
            <a:endParaRPr/>
          </a:p>
        </p:txBody>
      </p:sp>
      <p:sp>
        <p:nvSpPr>
          <p:cNvPr id="17" name="bg object 17"/>
          <p:cNvSpPr/>
          <p:nvPr/>
        </p:nvSpPr>
        <p:spPr>
          <a:xfrm>
            <a:off x="0" y="0"/>
            <a:ext cx="9144000" cy="1433830"/>
          </a:xfrm>
          <a:custGeom>
            <a:avLst/>
            <a:gdLst/>
            <a:ahLst/>
            <a:cxnLst/>
            <a:rect l="l" t="t" r="r" b="b"/>
            <a:pathLst>
              <a:path w="9144000" h="1433830">
                <a:moveTo>
                  <a:pt x="9144000" y="0"/>
                </a:moveTo>
                <a:lnTo>
                  <a:pt x="0" y="0"/>
                </a:lnTo>
                <a:lnTo>
                  <a:pt x="0" y="1433829"/>
                </a:lnTo>
                <a:lnTo>
                  <a:pt x="9144000" y="1433829"/>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618490" y="1789429"/>
            <a:ext cx="6529705" cy="452119"/>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56259" y="2062479"/>
            <a:ext cx="7978775" cy="2755900"/>
          </a:xfrm>
          <a:prstGeom prst="rect">
            <a:avLst/>
          </a:prstGeom>
        </p:spPr>
        <p:txBody>
          <a:bodyPr wrap="square" lIns="0" tIns="0" rIns="0" bIns="0">
            <a:spAutoFit/>
          </a:bodyPr>
          <a:lstStyle>
            <a:lvl1pPr>
              <a:defRPr sz="26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2021/10/25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44000" cy="5134610"/>
            </a:xfrm>
            <a:custGeom>
              <a:avLst/>
              <a:gdLst/>
              <a:ahLst/>
              <a:cxnLst/>
              <a:rect l="l" t="t" r="r" b="b"/>
              <a:pathLst>
                <a:path w="9144000" h="5134610">
                  <a:moveTo>
                    <a:pt x="9144000" y="0"/>
                  </a:moveTo>
                  <a:lnTo>
                    <a:pt x="0" y="0"/>
                  </a:lnTo>
                  <a:lnTo>
                    <a:pt x="0" y="5134610"/>
                  </a:lnTo>
                  <a:lnTo>
                    <a:pt x="9144000" y="5134610"/>
                  </a:lnTo>
                  <a:close/>
                </a:path>
              </a:pathLst>
            </a:custGeom>
            <a:solidFill>
              <a:srgbClr val="000000"/>
            </a:solidFill>
          </p:spPr>
          <p:txBody>
            <a:bodyPr wrap="square" lIns="0" tIns="0" rIns="0" bIns="0" rtlCol="0"/>
            <a:lstStyle/>
            <a:p>
              <a:endParaRPr/>
            </a:p>
          </p:txBody>
        </p:sp>
        <p:sp>
          <p:nvSpPr>
            <p:cNvPr id="5" name="object 5"/>
            <p:cNvSpPr/>
            <p:nvPr/>
          </p:nvSpPr>
          <p:spPr>
            <a:xfrm>
              <a:off x="0" y="5173979"/>
              <a:ext cx="9144000" cy="10160"/>
            </a:xfrm>
            <a:custGeom>
              <a:avLst/>
              <a:gdLst/>
              <a:ahLst/>
              <a:cxnLst/>
              <a:rect l="l" t="t" r="r" b="b"/>
              <a:pathLst>
                <a:path w="9144000" h="10160">
                  <a:moveTo>
                    <a:pt x="0" y="10160"/>
                  </a:moveTo>
                  <a:lnTo>
                    <a:pt x="9144000" y="10160"/>
                  </a:lnTo>
                  <a:lnTo>
                    <a:pt x="9144000" y="0"/>
                  </a:lnTo>
                  <a:lnTo>
                    <a:pt x="0" y="0"/>
                  </a:lnTo>
                  <a:lnTo>
                    <a:pt x="0" y="10160"/>
                  </a:lnTo>
                  <a:close/>
                </a:path>
              </a:pathLst>
            </a:custGeom>
            <a:solidFill>
              <a:srgbClr val="000000">
                <a:alpha val="59997"/>
              </a:srgbClr>
            </a:solidFill>
          </p:spPr>
          <p:txBody>
            <a:bodyPr wrap="square" lIns="0" tIns="0" rIns="0" bIns="0" rtlCol="0"/>
            <a:lstStyle/>
            <a:p>
              <a:endParaRPr/>
            </a:p>
          </p:txBody>
        </p:sp>
        <p:sp>
          <p:nvSpPr>
            <p:cNvPr id="6" name="object 6"/>
            <p:cNvSpPr/>
            <p:nvPr/>
          </p:nvSpPr>
          <p:spPr>
            <a:xfrm>
              <a:off x="0" y="5126990"/>
              <a:ext cx="9144000" cy="46990"/>
            </a:xfrm>
            <a:custGeom>
              <a:avLst/>
              <a:gdLst/>
              <a:ahLst/>
              <a:cxnLst/>
              <a:rect l="l" t="t" r="r" b="b"/>
              <a:pathLst>
                <a:path w="9144000" h="46989">
                  <a:moveTo>
                    <a:pt x="9144000" y="0"/>
                  </a:moveTo>
                  <a:lnTo>
                    <a:pt x="0" y="0"/>
                  </a:lnTo>
                  <a:lnTo>
                    <a:pt x="0" y="46990"/>
                  </a:lnTo>
                  <a:lnTo>
                    <a:pt x="9144000" y="46990"/>
                  </a:lnTo>
                  <a:close/>
                </a:path>
              </a:pathLst>
            </a:custGeom>
            <a:solidFill>
              <a:srgbClr val="FFFFFF"/>
            </a:solidFill>
          </p:spPr>
          <p:txBody>
            <a:bodyPr wrap="square" lIns="0" tIns="0" rIns="0" bIns="0" rtlCol="0"/>
            <a:lstStyle/>
            <a:p>
              <a:endParaRPr/>
            </a:p>
          </p:txBody>
        </p:sp>
        <p:sp>
          <p:nvSpPr>
            <p:cNvPr id="7" name="object 7"/>
            <p:cNvSpPr/>
            <p:nvPr/>
          </p:nvSpPr>
          <p:spPr>
            <a:xfrm>
              <a:off x="420369" y="2865120"/>
              <a:ext cx="8345170" cy="1882139"/>
            </a:xfrm>
            <a:prstGeom prst="rect">
              <a:avLst/>
            </a:prstGeom>
            <a:blipFill>
              <a:blip r:embed="rId3" cstate="print"/>
              <a:stretch>
                <a:fillRect/>
              </a:stretch>
            </a:blipFill>
          </p:spPr>
          <p:txBody>
            <a:bodyPr wrap="square" lIns="0" tIns="0" rIns="0" bIns="0" rtlCol="0"/>
            <a:lstStyle/>
            <a:p>
              <a:endParaRPr/>
            </a:p>
          </p:txBody>
        </p:sp>
      </p:grpSp>
      <p:sp>
        <p:nvSpPr>
          <p:cNvPr id="8" name="object 8"/>
          <p:cNvSpPr txBox="1"/>
          <p:nvPr/>
        </p:nvSpPr>
        <p:spPr>
          <a:xfrm>
            <a:off x="3309620" y="1348740"/>
            <a:ext cx="5106035" cy="939800"/>
          </a:xfrm>
          <a:prstGeom prst="rect">
            <a:avLst/>
          </a:prstGeom>
        </p:spPr>
        <p:txBody>
          <a:bodyPr vert="horz" wrap="square" lIns="0" tIns="12700" rIns="0" bIns="0" rtlCol="0">
            <a:spAutoFit/>
          </a:bodyPr>
          <a:lstStyle/>
          <a:p>
            <a:pPr marL="291465" algn="ctr">
              <a:lnSpc>
                <a:spcPct val="100000"/>
              </a:lnSpc>
              <a:spcBef>
                <a:spcPts val="100"/>
              </a:spcBef>
            </a:pPr>
            <a:r>
              <a:rPr sz="2000" spc="-15" dirty="0">
                <a:solidFill>
                  <a:srgbClr val="FFFFFF"/>
                </a:solidFill>
                <a:latin typeface="Georgia"/>
                <a:cs typeface="Georgia"/>
              </a:rPr>
              <a:t>CHAPTER</a:t>
            </a:r>
            <a:r>
              <a:rPr sz="2000" spc="120" dirty="0">
                <a:solidFill>
                  <a:srgbClr val="FFFFFF"/>
                </a:solidFill>
                <a:latin typeface="Georgia"/>
                <a:cs typeface="Georgia"/>
              </a:rPr>
              <a:t> </a:t>
            </a:r>
            <a:r>
              <a:rPr sz="2000" spc="85" dirty="0">
                <a:solidFill>
                  <a:srgbClr val="FFFFFF"/>
                </a:solidFill>
                <a:latin typeface="Georgia"/>
                <a:cs typeface="Georgia"/>
              </a:rPr>
              <a:t>4</a:t>
            </a:r>
            <a:endParaRPr sz="2000">
              <a:latin typeface="Georgia"/>
              <a:cs typeface="Georgia"/>
            </a:endParaRPr>
          </a:p>
          <a:p>
            <a:pPr>
              <a:lnSpc>
                <a:spcPct val="100000"/>
              </a:lnSpc>
              <a:spcBef>
                <a:spcPts val="10"/>
              </a:spcBef>
            </a:pPr>
            <a:endParaRPr sz="2100">
              <a:latin typeface="Georgia"/>
              <a:cs typeface="Georgia"/>
            </a:endParaRPr>
          </a:p>
          <a:p>
            <a:pPr marL="12700">
              <a:lnSpc>
                <a:spcPct val="100000"/>
              </a:lnSpc>
            </a:pPr>
            <a:r>
              <a:rPr sz="2000" spc="25" dirty="0">
                <a:solidFill>
                  <a:srgbClr val="FFFFFF"/>
                </a:solidFill>
                <a:latin typeface="Georgia"/>
                <a:cs typeface="Georgia"/>
              </a:rPr>
              <a:t>STUDY </a:t>
            </a:r>
            <a:r>
              <a:rPr sz="2000" spc="-20" dirty="0">
                <a:solidFill>
                  <a:srgbClr val="FFFFFF"/>
                </a:solidFill>
                <a:latin typeface="Georgia"/>
                <a:cs typeface="Georgia"/>
              </a:rPr>
              <a:t>OF </a:t>
            </a:r>
            <a:r>
              <a:rPr sz="2000" spc="-5" dirty="0">
                <a:solidFill>
                  <a:srgbClr val="FFFFFF"/>
                </a:solidFill>
                <a:latin typeface="Georgia"/>
                <a:cs typeface="Georgia"/>
              </a:rPr>
              <a:t>VARIOUS </a:t>
            </a:r>
            <a:r>
              <a:rPr sz="2000" spc="-15" dirty="0">
                <a:solidFill>
                  <a:srgbClr val="FFFFFF"/>
                </a:solidFill>
                <a:latin typeface="Georgia"/>
                <a:cs typeface="Georgia"/>
              </a:rPr>
              <a:t>BACTERIAL</a:t>
            </a:r>
            <a:r>
              <a:rPr sz="2000" spc="15" dirty="0">
                <a:solidFill>
                  <a:srgbClr val="FFFFFF"/>
                </a:solidFill>
                <a:latin typeface="Georgia"/>
                <a:cs typeface="Georgia"/>
              </a:rPr>
              <a:t> </a:t>
            </a:r>
            <a:r>
              <a:rPr sz="2000" spc="-30" dirty="0">
                <a:solidFill>
                  <a:srgbClr val="FFFFFF"/>
                </a:solidFill>
                <a:latin typeface="Georgia"/>
                <a:cs typeface="Georgia"/>
              </a:rPr>
              <a:t>GROUPS</a:t>
            </a:r>
            <a:endParaRPr sz="2000">
              <a:latin typeface="Georgia"/>
              <a:cs typeface="Georgia"/>
            </a:endParaRPr>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450330"/>
            <a:chOff x="0" y="0"/>
            <a:chExt cx="9144000" cy="6450330"/>
          </a:xfrm>
        </p:grpSpPr>
        <p:sp>
          <p:nvSpPr>
            <p:cNvPr id="3" name="object 3"/>
            <p:cNvSpPr/>
            <p:nvPr/>
          </p:nvSpPr>
          <p:spPr>
            <a:xfrm>
              <a:off x="3266440" y="255270"/>
              <a:ext cx="5595620" cy="619505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1929" y="0"/>
              <a:ext cx="8503920" cy="999489"/>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556259" y="1582420"/>
            <a:ext cx="2122170" cy="513080"/>
          </a:xfrm>
          <a:prstGeom prst="rect">
            <a:avLst/>
          </a:prstGeom>
        </p:spPr>
        <p:txBody>
          <a:bodyPr vert="horz" wrap="square" lIns="0" tIns="12700" rIns="0" bIns="0" rtlCol="0">
            <a:spAutoFit/>
          </a:bodyPr>
          <a:lstStyle/>
          <a:p>
            <a:pPr marL="12700">
              <a:lnSpc>
                <a:spcPct val="100000"/>
              </a:lnSpc>
              <a:spcBef>
                <a:spcPts val="100"/>
              </a:spcBef>
            </a:pPr>
            <a:r>
              <a:rPr sz="3825" spc="4507" baseline="1089" dirty="0">
                <a:solidFill>
                  <a:srgbClr val="EFAC00"/>
                </a:solidFill>
                <a:latin typeface="OpenSymbol"/>
                <a:cs typeface="OpenSymbol"/>
              </a:rPr>
              <a:t></a:t>
            </a:r>
            <a:r>
              <a:rPr sz="3825" spc="-1245" baseline="1089" dirty="0">
                <a:solidFill>
                  <a:srgbClr val="EFAC00"/>
                </a:solidFill>
                <a:latin typeface="OpenSymbol"/>
                <a:cs typeface="OpenSymbol"/>
              </a:rPr>
              <a:t> </a:t>
            </a:r>
            <a:r>
              <a:rPr sz="3200" b="1" i="1" spc="-375" dirty="0">
                <a:latin typeface="Times New Roman"/>
                <a:cs typeface="Times New Roman"/>
              </a:rPr>
              <a:t>Nitrosipra:</a:t>
            </a:r>
            <a:endParaRPr sz="3200">
              <a:latin typeface="Times New Roman"/>
              <a:cs typeface="Times New Roman"/>
            </a:endParaRPr>
          </a:p>
        </p:txBody>
      </p:sp>
      <p:sp>
        <p:nvSpPr>
          <p:cNvPr id="6" name="object 6"/>
          <p:cNvSpPr txBox="1">
            <a:spLocks noGrp="1"/>
          </p:cNvSpPr>
          <p:nvPr>
            <p:ph type="body" idx="1"/>
          </p:nvPr>
        </p:nvSpPr>
        <p:spPr>
          <a:prstGeom prst="rect">
            <a:avLst/>
          </a:prstGeom>
        </p:spPr>
        <p:txBody>
          <a:bodyPr vert="horz" wrap="square" lIns="0" tIns="31750" rIns="0" bIns="0" rtlCol="0">
            <a:spAutoFit/>
          </a:bodyPr>
          <a:lstStyle/>
          <a:p>
            <a:pPr marL="331470" marR="5080">
              <a:lnSpc>
                <a:spcPct val="95200"/>
              </a:lnSpc>
              <a:spcBef>
                <a:spcPts val="250"/>
              </a:spcBef>
            </a:pPr>
            <a:r>
              <a:rPr spc="-155" dirty="0"/>
              <a:t>They </a:t>
            </a:r>
            <a:r>
              <a:rPr spc="-95" dirty="0"/>
              <a:t>are </a:t>
            </a:r>
            <a:r>
              <a:rPr spc="-114" dirty="0"/>
              <a:t>vibrio-like </a:t>
            </a:r>
            <a:r>
              <a:rPr spc="-40" dirty="0"/>
              <a:t>to </a:t>
            </a:r>
            <a:r>
              <a:rPr spc="-125" dirty="0"/>
              <a:t>spiral </a:t>
            </a:r>
            <a:r>
              <a:rPr spc="-100" dirty="0"/>
              <a:t>organisms.,motile </a:t>
            </a:r>
            <a:r>
              <a:rPr spc="-95" dirty="0"/>
              <a:t>(peritirchous  </a:t>
            </a:r>
            <a:r>
              <a:rPr spc="-114" dirty="0"/>
              <a:t>flagella).There </a:t>
            </a:r>
            <a:r>
              <a:rPr spc="-160" dirty="0"/>
              <a:t>is </a:t>
            </a:r>
            <a:r>
              <a:rPr spc="-140" dirty="0"/>
              <a:t>only </a:t>
            </a:r>
            <a:r>
              <a:rPr spc="-114" dirty="0"/>
              <a:t>one </a:t>
            </a:r>
            <a:r>
              <a:rPr spc="-145" dirty="0"/>
              <a:t>species </a:t>
            </a:r>
            <a:r>
              <a:rPr i="1" spc="-70" dirty="0">
                <a:latin typeface="Times New Roman"/>
                <a:cs typeface="Times New Roman"/>
              </a:rPr>
              <a:t>N. </a:t>
            </a:r>
            <a:r>
              <a:rPr i="1" spc="-195" dirty="0">
                <a:latin typeface="Times New Roman"/>
                <a:cs typeface="Times New Roman"/>
              </a:rPr>
              <a:t>marina</a:t>
            </a:r>
            <a:r>
              <a:rPr spc="-195" dirty="0"/>
              <a:t>.C</a:t>
            </a:r>
            <a:r>
              <a:rPr sz="2800" spc="-195" dirty="0"/>
              <a:t>an </a:t>
            </a:r>
            <a:r>
              <a:rPr sz="2800" spc="-150" dirty="0"/>
              <a:t>live </a:t>
            </a:r>
            <a:r>
              <a:rPr sz="2800" spc="-130" dirty="0"/>
              <a:t>in </a:t>
            </a:r>
            <a:r>
              <a:rPr sz="2800" spc="-125" dirty="0"/>
              <a:t>marine  </a:t>
            </a:r>
            <a:r>
              <a:rPr sz="2800" spc="-45" dirty="0"/>
              <a:t>or </a:t>
            </a:r>
            <a:r>
              <a:rPr sz="2800" spc="-125" dirty="0"/>
              <a:t>nonmarine</a:t>
            </a:r>
            <a:r>
              <a:rPr sz="2800" spc="-130" dirty="0"/>
              <a:t> </a:t>
            </a:r>
            <a:r>
              <a:rPr sz="2800" spc="-135" dirty="0"/>
              <a:t>habitats</a:t>
            </a:r>
            <a:endParaRPr sz="2800">
              <a:latin typeface="Times New Roman"/>
              <a:cs typeface="Times New Roman"/>
            </a:endParaRPr>
          </a:p>
          <a:p>
            <a:pPr marL="331470" marR="172085" indent="-318770">
              <a:lnSpc>
                <a:spcPts val="2990"/>
              </a:lnSpc>
              <a:spcBef>
                <a:spcPts val="95"/>
              </a:spcBef>
            </a:pPr>
            <a:r>
              <a:rPr spc="-155" dirty="0"/>
              <a:t>They </a:t>
            </a:r>
            <a:r>
              <a:rPr spc="-120" dirty="0"/>
              <a:t>grow </a:t>
            </a:r>
            <a:r>
              <a:rPr spc="-100" dirty="0"/>
              <a:t>preferentially </a:t>
            </a:r>
            <a:r>
              <a:rPr spc="-120" dirty="0"/>
              <a:t>mixotrophically </a:t>
            </a:r>
            <a:r>
              <a:rPr spc="-65" dirty="0"/>
              <a:t>rather </a:t>
            </a:r>
            <a:r>
              <a:rPr spc="-125" dirty="0"/>
              <a:t>than  </a:t>
            </a:r>
            <a:r>
              <a:rPr spc="-100" dirty="0"/>
              <a:t>lithoautotrophically. </a:t>
            </a:r>
            <a:r>
              <a:rPr spc="-110" dirty="0"/>
              <a:t>Particles </a:t>
            </a:r>
            <a:r>
              <a:rPr spc="-95" dirty="0"/>
              <a:t>are </a:t>
            </a:r>
            <a:r>
              <a:rPr spc="-114" dirty="0"/>
              <a:t>arranged </a:t>
            </a:r>
            <a:r>
              <a:rPr spc="-120" dirty="0"/>
              <a:t>in </a:t>
            </a:r>
            <a:r>
              <a:rPr spc="-105" dirty="0"/>
              <a:t>rows </a:t>
            </a:r>
            <a:r>
              <a:rPr spc="-110" dirty="0"/>
              <a:t>on </a:t>
            </a:r>
            <a:r>
              <a:rPr spc="-85" dirty="0"/>
              <a:t>the  </a:t>
            </a:r>
            <a:r>
              <a:rPr spc="-110" dirty="0"/>
              <a:t>membranes. </a:t>
            </a:r>
            <a:r>
              <a:rPr spc="-95" dirty="0"/>
              <a:t>There are </a:t>
            </a:r>
            <a:r>
              <a:rPr spc="-140" dirty="0"/>
              <a:t>glycogen-like </a:t>
            </a:r>
            <a:r>
              <a:rPr spc="-114" dirty="0"/>
              <a:t>storage </a:t>
            </a:r>
            <a:r>
              <a:rPr spc="-95" dirty="0"/>
              <a:t>deposits. </a:t>
            </a:r>
            <a:r>
              <a:rPr spc="-135" dirty="0"/>
              <a:t>The </a:t>
            </a:r>
            <a:r>
              <a:rPr spc="-160" dirty="0"/>
              <a:t>GC  </a:t>
            </a:r>
            <a:r>
              <a:rPr spc="-75" dirty="0"/>
              <a:t>content </a:t>
            </a:r>
            <a:r>
              <a:rPr spc="-150" dirty="0"/>
              <a:t>of </a:t>
            </a:r>
            <a:r>
              <a:rPr spc="-80" dirty="0"/>
              <a:t>the </a:t>
            </a:r>
            <a:r>
              <a:rPr spc="-210" dirty="0"/>
              <a:t>DNA </a:t>
            </a:r>
            <a:r>
              <a:rPr spc="-165" dirty="0"/>
              <a:t>is </a:t>
            </a:r>
            <a:r>
              <a:rPr spc="-110" dirty="0"/>
              <a:t>50</a:t>
            </a:r>
            <a:r>
              <a:rPr spc="254" dirty="0"/>
              <a:t> </a:t>
            </a:r>
            <a:r>
              <a:rPr spc="-100" dirty="0"/>
              <a:t>mol%.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314440"/>
            <a:chOff x="0" y="0"/>
            <a:chExt cx="9144000" cy="6314440"/>
          </a:xfrm>
        </p:grpSpPr>
        <p:sp>
          <p:nvSpPr>
            <p:cNvPr id="3" name="object 3"/>
            <p:cNvSpPr/>
            <p:nvPr/>
          </p:nvSpPr>
          <p:spPr>
            <a:xfrm>
              <a:off x="963930" y="327659"/>
              <a:ext cx="4913630" cy="59867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9229" y="151129"/>
              <a:ext cx="8503920" cy="1262380"/>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618490" y="1780540"/>
            <a:ext cx="2261235" cy="513080"/>
          </a:xfrm>
          <a:prstGeom prst="rect">
            <a:avLst/>
          </a:prstGeom>
        </p:spPr>
        <p:txBody>
          <a:bodyPr vert="horz" wrap="square" lIns="0" tIns="12700" rIns="0" bIns="0" rtlCol="0">
            <a:spAutoFit/>
          </a:bodyPr>
          <a:lstStyle/>
          <a:p>
            <a:pPr marL="12700">
              <a:lnSpc>
                <a:spcPct val="100000"/>
              </a:lnSpc>
              <a:spcBef>
                <a:spcPts val="100"/>
              </a:spcBef>
            </a:pPr>
            <a:r>
              <a:rPr sz="3825" spc="4507" baseline="1089" dirty="0">
                <a:solidFill>
                  <a:srgbClr val="EFAC00"/>
                </a:solidFill>
                <a:latin typeface="OpenSymbol"/>
                <a:cs typeface="OpenSymbol"/>
              </a:rPr>
              <a:t></a:t>
            </a:r>
            <a:r>
              <a:rPr sz="3825" spc="-1230" baseline="1089" dirty="0">
                <a:solidFill>
                  <a:srgbClr val="EFAC00"/>
                </a:solidFill>
                <a:latin typeface="OpenSymbol"/>
                <a:cs typeface="OpenSymbol"/>
              </a:rPr>
              <a:t> </a:t>
            </a:r>
            <a:r>
              <a:rPr sz="3200" b="1" i="1" spc="-445" dirty="0">
                <a:latin typeface="Times New Roman"/>
                <a:cs typeface="Times New Roman"/>
              </a:rPr>
              <a:t>Nitrococcus:</a:t>
            </a:r>
            <a:endParaRPr sz="3200">
              <a:latin typeface="Times New Roman"/>
              <a:cs typeface="Times New Roman"/>
            </a:endParaRPr>
          </a:p>
        </p:txBody>
      </p:sp>
      <p:sp>
        <p:nvSpPr>
          <p:cNvPr id="6" name="object 6"/>
          <p:cNvSpPr txBox="1">
            <a:spLocks noGrp="1"/>
          </p:cNvSpPr>
          <p:nvPr>
            <p:ph type="body" idx="1"/>
          </p:nvPr>
        </p:nvSpPr>
        <p:spPr>
          <a:prstGeom prst="rect">
            <a:avLst/>
          </a:prstGeom>
        </p:spPr>
        <p:txBody>
          <a:bodyPr vert="horz" wrap="square" lIns="0" tIns="236855" rIns="0" bIns="0" rtlCol="0">
            <a:spAutoFit/>
          </a:bodyPr>
          <a:lstStyle/>
          <a:p>
            <a:pPr marL="393700" marR="5080">
              <a:lnSpc>
                <a:spcPts val="2990"/>
              </a:lnSpc>
              <a:spcBef>
                <a:spcPts val="305"/>
              </a:spcBef>
            </a:pPr>
            <a:r>
              <a:rPr spc="-130" dirty="0"/>
              <a:t>The spherical </a:t>
            </a:r>
            <a:r>
              <a:rPr spc="-95" dirty="0"/>
              <a:t>motile </a:t>
            </a:r>
            <a:r>
              <a:rPr spc="-135" dirty="0"/>
              <a:t>cells </a:t>
            </a:r>
            <a:r>
              <a:rPr spc="-180" dirty="0"/>
              <a:t>have </a:t>
            </a:r>
            <a:r>
              <a:rPr spc="-114" dirty="0"/>
              <a:t>one </a:t>
            </a:r>
            <a:r>
              <a:rPr spc="-45" dirty="0"/>
              <a:t>to </a:t>
            </a:r>
            <a:r>
              <a:rPr spc="-75" dirty="0"/>
              <a:t>two </a:t>
            </a:r>
            <a:r>
              <a:rPr spc="-125" dirty="0"/>
              <a:t>flagellae. </a:t>
            </a:r>
            <a:r>
              <a:rPr spc="-135" dirty="0"/>
              <a:t>The </a:t>
            </a:r>
            <a:r>
              <a:rPr spc="-114" dirty="0"/>
              <a:t>marine  </a:t>
            </a:r>
            <a:r>
              <a:rPr spc="-145" dirty="0"/>
              <a:t>species </a:t>
            </a:r>
            <a:r>
              <a:rPr i="1" spc="-70" dirty="0">
                <a:latin typeface="Times New Roman"/>
                <a:cs typeface="Times New Roman"/>
              </a:rPr>
              <a:t>N. </a:t>
            </a:r>
            <a:r>
              <a:rPr i="1" spc="-254" dirty="0">
                <a:latin typeface="Times New Roman"/>
                <a:cs typeface="Times New Roman"/>
              </a:rPr>
              <a:t>mobilis </a:t>
            </a:r>
            <a:r>
              <a:rPr spc="-165" dirty="0"/>
              <a:t>is </a:t>
            </a:r>
            <a:r>
              <a:rPr spc="-85" dirty="0"/>
              <a:t>the </a:t>
            </a:r>
            <a:r>
              <a:rPr spc="-140" dirty="0"/>
              <a:t>only </a:t>
            </a:r>
            <a:r>
              <a:rPr spc="-114" dirty="0"/>
              <a:t>species. </a:t>
            </a:r>
            <a:r>
              <a:rPr spc="-135" dirty="0"/>
              <a:t>The </a:t>
            </a:r>
            <a:r>
              <a:rPr spc="-85" dirty="0"/>
              <a:t>inner </a:t>
            </a:r>
            <a:r>
              <a:rPr spc="-135" dirty="0"/>
              <a:t>surface </a:t>
            </a:r>
            <a:r>
              <a:rPr spc="-150" dirty="0"/>
              <a:t>of </a:t>
            </a:r>
            <a:r>
              <a:rPr spc="-80" dirty="0"/>
              <a:t>the  </a:t>
            </a:r>
            <a:r>
              <a:rPr spc="-90" dirty="0"/>
              <a:t>tubular </a:t>
            </a:r>
            <a:r>
              <a:rPr spc="-120" dirty="0"/>
              <a:t>membrane </a:t>
            </a:r>
            <a:r>
              <a:rPr spc="-145" dirty="0"/>
              <a:t>system </a:t>
            </a:r>
            <a:r>
              <a:rPr spc="-170" dirty="0"/>
              <a:t>is </a:t>
            </a:r>
            <a:r>
              <a:rPr spc="-114" dirty="0"/>
              <a:t>covered </a:t>
            </a:r>
            <a:r>
              <a:rPr spc="-105" dirty="0"/>
              <a:t>with </a:t>
            </a:r>
            <a:r>
              <a:rPr spc="-90" dirty="0"/>
              <a:t>particles. </a:t>
            </a:r>
            <a:r>
              <a:rPr spc="-155" dirty="0"/>
              <a:t>They </a:t>
            </a:r>
            <a:r>
              <a:rPr spc="-95" dirty="0"/>
              <a:t>are  </a:t>
            </a:r>
            <a:r>
              <a:rPr spc="-125" dirty="0"/>
              <a:t>obligate </a:t>
            </a:r>
            <a:r>
              <a:rPr spc="-85" dirty="0"/>
              <a:t>lithoautotrophs. </a:t>
            </a:r>
            <a:r>
              <a:rPr spc="-95" dirty="0"/>
              <a:t>There are </a:t>
            </a:r>
            <a:r>
              <a:rPr spc="-85" dirty="0"/>
              <a:t>present</a:t>
            </a:r>
            <a:r>
              <a:rPr spc="60" dirty="0"/>
              <a:t> </a:t>
            </a:r>
            <a:r>
              <a:rPr spc="-125" dirty="0"/>
              <a:t>carboxysomes,</a:t>
            </a:r>
          </a:p>
          <a:p>
            <a:pPr marL="393700" marR="822325">
              <a:lnSpc>
                <a:spcPts val="2990"/>
              </a:lnSpc>
              <a:spcBef>
                <a:spcPts val="10"/>
              </a:spcBef>
            </a:pPr>
            <a:r>
              <a:rPr spc="-110" dirty="0"/>
              <a:t>poly-b-hydroxybutyrate </a:t>
            </a:r>
            <a:r>
              <a:rPr spc="-165" dirty="0"/>
              <a:t>(PHB) </a:t>
            </a:r>
            <a:r>
              <a:rPr spc="-145" dirty="0"/>
              <a:t>and </a:t>
            </a:r>
            <a:r>
              <a:rPr spc="-140" dirty="0"/>
              <a:t>glycogen-like </a:t>
            </a:r>
            <a:r>
              <a:rPr spc="-114" dirty="0"/>
              <a:t>storage  </a:t>
            </a:r>
            <a:r>
              <a:rPr spc="-95" dirty="0"/>
              <a:t>materials. </a:t>
            </a:r>
            <a:r>
              <a:rPr spc="-135" dirty="0"/>
              <a:t>The </a:t>
            </a:r>
            <a:r>
              <a:rPr spc="-155" dirty="0"/>
              <a:t>GC </a:t>
            </a:r>
            <a:r>
              <a:rPr spc="-75" dirty="0"/>
              <a:t>content </a:t>
            </a:r>
            <a:r>
              <a:rPr spc="-150" dirty="0"/>
              <a:t>of </a:t>
            </a:r>
            <a:r>
              <a:rPr spc="-80" dirty="0"/>
              <a:t>the </a:t>
            </a:r>
            <a:r>
              <a:rPr spc="-210" dirty="0"/>
              <a:t>DNA </a:t>
            </a:r>
            <a:r>
              <a:rPr spc="-160" dirty="0"/>
              <a:t>is </a:t>
            </a:r>
            <a:r>
              <a:rPr spc="-110" dirty="0"/>
              <a:t>61</a:t>
            </a:r>
            <a:r>
              <a:rPr spc="425" dirty="0"/>
              <a:t> </a:t>
            </a:r>
            <a:r>
              <a:rPr spc="-100" dirty="0"/>
              <a:t>mol%.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9740" y="1764029"/>
            <a:ext cx="7999095" cy="1313180"/>
          </a:xfrm>
          <a:prstGeom prst="rect">
            <a:avLst/>
          </a:prstGeom>
        </p:spPr>
        <p:txBody>
          <a:bodyPr vert="horz" wrap="square" lIns="0" tIns="8255" rIns="0" bIns="0" rtlCol="0">
            <a:spAutoFit/>
          </a:bodyPr>
          <a:lstStyle/>
          <a:p>
            <a:pPr marL="356235" marR="30480" indent="-318770">
              <a:lnSpc>
                <a:spcPct val="101000"/>
              </a:lnSpc>
              <a:spcBef>
                <a:spcPts val="65"/>
              </a:spcBef>
            </a:pPr>
            <a:r>
              <a:rPr sz="3825" spc="4507" baseline="7625" dirty="0">
                <a:solidFill>
                  <a:srgbClr val="EFAC00"/>
                </a:solidFill>
                <a:latin typeface="OpenSymbol"/>
                <a:cs typeface="OpenSymbol"/>
              </a:rPr>
              <a:t></a:t>
            </a:r>
            <a:r>
              <a:rPr sz="3825" spc="480" baseline="7625" dirty="0">
                <a:solidFill>
                  <a:srgbClr val="EFAC00"/>
                </a:solidFill>
                <a:latin typeface="OpenSymbol"/>
                <a:cs typeface="OpenSymbol"/>
              </a:rPr>
              <a:t> </a:t>
            </a:r>
            <a:r>
              <a:rPr sz="2600" spc="-125" dirty="0"/>
              <a:t>Nitrifying </a:t>
            </a:r>
            <a:r>
              <a:rPr sz="2600" spc="-110" dirty="0"/>
              <a:t>bacteria </a:t>
            </a:r>
            <a:r>
              <a:rPr sz="2600" spc="-95" dirty="0"/>
              <a:t>are </a:t>
            </a:r>
            <a:r>
              <a:rPr sz="2600" spc="-120" dirty="0"/>
              <a:t>widespread in </a:t>
            </a:r>
            <a:r>
              <a:rPr sz="2600" spc="-140" dirty="0"/>
              <a:t>soil </a:t>
            </a:r>
            <a:r>
              <a:rPr sz="2600" spc="-145" dirty="0"/>
              <a:t>and </a:t>
            </a:r>
            <a:r>
              <a:rPr sz="2600" spc="-110" dirty="0"/>
              <a:t>water.Highest  </a:t>
            </a:r>
            <a:r>
              <a:rPr sz="2600" spc="-114" dirty="0"/>
              <a:t>numbers </a:t>
            </a:r>
            <a:r>
              <a:rPr sz="2600" spc="-125" dirty="0"/>
              <a:t>in </a:t>
            </a:r>
            <a:r>
              <a:rPr sz="2600" spc="-130" dirty="0"/>
              <a:t>habitats </a:t>
            </a:r>
            <a:r>
              <a:rPr sz="2600" spc="-100" dirty="0"/>
              <a:t>where </a:t>
            </a:r>
            <a:r>
              <a:rPr sz="2600" spc="-125" dirty="0"/>
              <a:t>considerable </a:t>
            </a:r>
            <a:r>
              <a:rPr sz="2600" spc="-114" dirty="0"/>
              <a:t>amount </a:t>
            </a:r>
            <a:r>
              <a:rPr sz="2600" spc="-150" dirty="0"/>
              <a:t>of </a:t>
            </a:r>
            <a:r>
              <a:rPr sz="2600" spc="-155" dirty="0"/>
              <a:t>ammonia </a:t>
            </a:r>
            <a:r>
              <a:rPr sz="2600" spc="-95" dirty="0"/>
              <a:t>are  </a:t>
            </a:r>
            <a:r>
              <a:rPr sz="2600" spc="-114" dirty="0"/>
              <a:t>present</a:t>
            </a:r>
            <a:r>
              <a:rPr sz="3200" spc="-114" dirty="0">
                <a:latin typeface="Trebuchet MS"/>
                <a:cs typeface="Trebuchet MS"/>
              </a:rPr>
              <a:t>.</a:t>
            </a:r>
            <a:endParaRPr sz="3200">
              <a:latin typeface="Trebuchet MS"/>
              <a:cs typeface="Trebuchet MS"/>
            </a:endParaRPr>
          </a:p>
        </p:txBody>
      </p:sp>
      <p:sp>
        <p:nvSpPr>
          <p:cNvPr id="4" name="object 4"/>
          <p:cNvSpPr txBox="1"/>
          <p:nvPr/>
        </p:nvSpPr>
        <p:spPr>
          <a:xfrm>
            <a:off x="485140" y="3519170"/>
            <a:ext cx="7684770" cy="1577996"/>
          </a:xfrm>
          <a:prstGeom prst="rect">
            <a:avLst/>
          </a:prstGeom>
        </p:spPr>
        <p:txBody>
          <a:bodyPr vert="horz" wrap="square" lIns="0" tIns="38735" rIns="0" bIns="0" rtlCol="0">
            <a:spAutoFit/>
          </a:bodyPr>
          <a:lstStyle/>
          <a:p>
            <a:pPr marL="330835" marR="5080" indent="-318770">
              <a:lnSpc>
                <a:spcPts val="2990"/>
              </a:lnSpc>
              <a:spcBef>
                <a:spcPts val="305"/>
              </a:spcBef>
              <a:buClr>
                <a:srgbClr val="EFAC00"/>
              </a:buClr>
              <a:buSzPct val="78846"/>
              <a:buFont typeface="OpenSymbol"/>
              <a:buChar char=""/>
              <a:tabLst>
                <a:tab pos="331470" algn="l"/>
              </a:tabLst>
            </a:pPr>
            <a:r>
              <a:rPr sz="2600" spc="-150" dirty="0">
                <a:latin typeface="Times New Roman"/>
                <a:cs typeface="Times New Roman"/>
              </a:rPr>
              <a:t>Use </a:t>
            </a:r>
            <a:r>
              <a:rPr sz="2600" spc="-114" dirty="0">
                <a:latin typeface="Times New Roman"/>
                <a:cs typeface="Times New Roman"/>
              </a:rPr>
              <a:t>mineral </a:t>
            </a:r>
            <a:r>
              <a:rPr sz="2600" spc="-125" dirty="0">
                <a:latin typeface="Times New Roman"/>
                <a:cs typeface="Times New Roman"/>
              </a:rPr>
              <a:t>salt </a:t>
            </a:r>
            <a:r>
              <a:rPr sz="2600" spc="-145" dirty="0">
                <a:latin typeface="Times New Roman"/>
                <a:cs typeface="Times New Roman"/>
              </a:rPr>
              <a:t>media </a:t>
            </a:r>
            <a:r>
              <a:rPr sz="2600" spc="-114" dirty="0">
                <a:latin typeface="Times New Roman"/>
                <a:cs typeface="Times New Roman"/>
              </a:rPr>
              <a:t>contain </a:t>
            </a:r>
            <a:r>
              <a:rPr sz="2600" spc="-160" dirty="0">
                <a:latin typeface="Times New Roman"/>
                <a:cs typeface="Times New Roman"/>
              </a:rPr>
              <a:t>ammonia </a:t>
            </a:r>
            <a:r>
              <a:rPr sz="2600" spc="-40" dirty="0">
                <a:latin typeface="Times New Roman"/>
                <a:cs typeface="Times New Roman"/>
              </a:rPr>
              <a:t>or </a:t>
            </a:r>
            <a:r>
              <a:rPr sz="2600" spc="-60" dirty="0">
                <a:latin typeface="Times New Roman"/>
                <a:cs typeface="Times New Roman"/>
              </a:rPr>
              <a:t>nitrite </a:t>
            </a:r>
            <a:r>
              <a:rPr sz="2600" spc="-204" dirty="0">
                <a:latin typeface="Times New Roman"/>
                <a:cs typeface="Times New Roman"/>
              </a:rPr>
              <a:t>as </a:t>
            </a:r>
            <a:r>
              <a:rPr lang="en-US" sz="2600" spc="-430" dirty="0" smtClean="0">
                <a:latin typeface="Times New Roman"/>
                <a:cs typeface="Times New Roman"/>
              </a:rPr>
              <a:t>electron</a:t>
            </a:r>
            <a:r>
              <a:rPr sz="2600" spc="-430" dirty="0" smtClean="0">
                <a:latin typeface="Times New Roman"/>
                <a:cs typeface="Times New Roman"/>
              </a:rPr>
              <a:t> </a:t>
            </a:r>
            <a:r>
              <a:rPr sz="2600" spc="-85" dirty="0">
                <a:latin typeface="Times New Roman"/>
                <a:cs typeface="Times New Roman"/>
              </a:rPr>
              <a:t>donor </a:t>
            </a:r>
            <a:r>
              <a:rPr sz="2600" spc="-145" dirty="0">
                <a:latin typeface="Times New Roman"/>
                <a:cs typeface="Times New Roman"/>
              </a:rPr>
              <a:t>and </a:t>
            </a:r>
            <a:r>
              <a:rPr sz="2600" spc="-114" dirty="0">
                <a:latin typeface="Times New Roman"/>
                <a:cs typeface="Times New Roman"/>
              </a:rPr>
              <a:t>bicarbonate </a:t>
            </a:r>
            <a:r>
              <a:rPr sz="2600" spc="-204" dirty="0">
                <a:latin typeface="Times New Roman"/>
                <a:cs typeface="Times New Roman"/>
              </a:rPr>
              <a:t>as </a:t>
            </a:r>
            <a:r>
              <a:rPr sz="2600" spc="-130" dirty="0">
                <a:latin typeface="Times New Roman"/>
                <a:cs typeface="Times New Roman"/>
              </a:rPr>
              <a:t>sole </a:t>
            </a:r>
            <a:r>
              <a:rPr sz="2600" spc="-120" dirty="0">
                <a:latin typeface="Times New Roman"/>
                <a:cs typeface="Times New Roman"/>
              </a:rPr>
              <a:t>carbon</a:t>
            </a:r>
            <a:r>
              <a:rPr sz="2600" spc="275" dirty="0">
                <a:latin typeface="Times New Roman"/>
                <a:cs typeface="Times New Roman"/>
              </a:rPr>
              <a:t> </a:t>
            </a:r>
            <a:r>
              <a:rPr sz="2600" spc="-80" dirty="0">
                <a:latin typeface="Times New Roman"/>
                <a:cs typeface="Times New Roman"/>
              </a:rPr>
              <a:t>source.</a:t>
            </a:r>
            <a:endParaRPr sz="2600" dirty="0">
              <a:latin typeface="Times New Roman"/>
              <a:cs typeface="Times New Roman"/>
            </a:endParaRPr>
          </a:p>
          <a:p>
            <a:pPr>
              <a:lnSpc>
                <a:spcPct val="100000"/>
              </a:lnSpc>
              <a:spcBef>
                <a:spcPts val="25"/>
              </a:spcBef>
              <a:buClr>
                <a:srgbClr val="EFAC00"/>
              </a:buClr>
              <a:buFont typeface="OpenSymbol"/>
              <a:buChar char=""/>
            </a:pPr>
            <a:endParaRPr sz="2400" dirty="0">
              <a:latin typeface="Times New Roman"/>
              <a:cs typeface="Times New Roman"/>
            </a:endParaRPr>
          </a:p>
          <a:p>
            <a:pPr marL="331470" indent="-318770">
              <a:lnSpc>
                <a:spcPct val="100000"/>
              </a:lnSpc>
              <a:buClr>
                <a:srgbClr val="EFAC00"/>
              </a:buClr>
              <a:buSzPct val="78846"/>
              <a:buFont typeface="OpenSymbol"/>
              <a:buChar char=""/>
              <a:tabLst>
                <a:tab pos="331470" algn="l"/>
              </a:tabLst>
            </a:pPr>
            <a:r>
              <a:rPr sz="2600" spc="-120" dirty="0">
                <a:latin typeface="Times New Roman"/>
                <a:cs typeface="Times New Roman"/>
              </a:rPr>
              <a:t>Monitoring </a:t>
            </a:r>
            <a:r>
              <a:rPr sz="2600" spc="-80" dirty="0">
                <a:latin typeface="Times New Roman"/>
                <a:cs typeface="Times New Roman"/>
              </a:rPr>
              <a:t>growth: </a:t>
            </a:r>
            <a:r>
              <a:rPr sz="2600" spc="-235" dirty="0">
                <a:latin typeface="Times New Roman"/>
                <a:cs typeface="Times New Roman"/>
              </a:rPr>
              <a:t>Assay </a:t>
            </a:r>
            <a:r>
              <a:rPr sz="2600" spc="-95" dirty="0">
                <a:latin typeface="Times New Roman"/>
                <a:cs typeface="Times New Roman"/>
              </a:rPr>
              <a:t>for </a:t>
            </a:r>
            <a:r>
              <a:rPr sz="2600" spc="-90" dirty="0">
                <a:latin typeface="Times New Roman"/>
                <a:cs typeface="Times New Roman"/>
              </a:rPr>
              <a:t>production </a:t>
            </a:r>
            <a:r>
              <a:rPr sz="2600" spc="-150" dirty="0">
                <a:latin typeface="Times New Roman"/>
                <a:cs typeface="Times New Roman"/>
              </a:rPr>
              <a:t>of</a:t>
            </a:r>
            <a:r>
              <a:rPr sz="2600" spc="-225" dirty="0">
                <a:latin typeface="Times New Roman"/>
                <a:cs typeface="Times New Roman"/>
              </a:rPr>
              <a:t> </a:t>
            </a:r>
            <a:r>
              <a:rPr sz="2600" spc="-35" dirty="0">
                <a:latin typeface="Times New Roman"/>
                <a:cs typeface="Times New Roman"/>
              </a:rPr>
              <a:t>nitrite.</a:t>
            </a:r>
            <a:endParaRPr sz="2600" dirty="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44000" cy="5134610"/>
            </a:xfrm>
            <a:custGeom>
              <a:avLst/>
              <a:gdLst/>
              <a:ahLst/>
              <a:cxnLst/>
              <a:rect l="l" t="t" r="r" b="b"/>
              <a:pathLst>
                <a:path w="9144000" h="5134610">
                  <a:moveTo>
                    <a:pt x="9144000" y="0"/>
                  </a:moveTo>
                  <a:lnTo>
                    <a:pt x="0" y="0"/>
                  </a:lnTo>
                  <a:lnTo>
                    <a:pt x="0" y="5134610"/>
                  </a:lnTo>
                  <a:lnTo>
                    <a:pt x="9144000" y="5134610"/>
                  </a:lnTo>
                  <a:close/>
                </a:path>
              </a:pathLst>
            </a:custGeom>
            <a:solidFill>
              <a:srgbClr val="000000"/>
            </a:solidFill>
          </p:spPr>
          <p:txBody>
            <a:bodyPr wrap="square" lIns="0" tIns="0" rIns="0" bIns="0" rtlCol="0"/>
            <a:lstStyle/>
            <a:p>
              <a:endParaRPr/>
            </a:p>
          </p:txBody>
        </p:sp>
        <p:sp>
          <p:nvSpPr>
            <p:cNvPr id="5" name="object 5"/>
            <p:cNvSpPr/>
            <p:nvPr/>
          </p:nvSpPr>
          <p:spPr>
            <a:xfrm>
              <a:off x="0" y="5173979"/>
              <a:ext cx="9144000" cy="10160"/>
            </a:xfrm>
            <a:custGeom>
              <a:avLst/>
              <a:gdLst/>
              <a:ahLst/>
              <a:cxnLst/>
              <a:rect l="l" t="t" r="r" b="b"/>
              <a:pathLst>
                <a:path w="9144000" h="10160">
                  <a:moveTo>
                    <a:pt x="0" y="10160"/>
                  </a:moveTo>
                  <a:lnTo>
                    <a:pt x="9144000" y="10160"/>
                  </a:lnTo>
                  <a:lnTo>
                    <a:pt x="9144000" y="0"/>
                  </a:lnTo>
                  <a:lnTo>
                    <a:pt x="0" y="0"/>
                  </a:lnTo>
                  <a:lnTo>
                    <a:pt x="0" y="10160"/>
                  </a:lnTo>
                  <a:close/>
                </a:path>
              </a:pathLst>
            </a:custGeom>
            <a:solidFill>
              <a:srgbClr val="000000">
                <a:alpha val="59997"/>
              </a:srgbClr>
            </a:solidFill>
          </p:spPr>
          <p:txBody>
            <a:bodyPr wrap="square" lIns="0" tIns="0" rIns="0" bIns="0" rtlCol="0"/>
            <a:lstStyle/>
            <a:p>
              <a:endParaRPr/>
            </a:p>
          </p:txBody>
        </p:sp>
        <p:sp>
          <p:nvSpPr>
            <p:cNvPr id="6" name="object 6"/>
            <p:cNvSpPr/>
            <p:nvPr/>
          </p:nvSpPr>
          <p:spPr>
            <a:xfrm>
              <a:off x="0" y="5126990"/>
              <a:ext cx="9144000" cy="46990"/>
            </a:xfrm>
            <a:custGeom>
              <a:avLst/>
              <a:gdLst/>
              <a:ahLst/>
              <a:cxnLst/>
              <a:rect l="l" t="t" r="r" b="b"/>
              <a:pathLst>
                <a:path w="9144000" h="46989">
                  <a:moveTo>
                    <a:pt x="9144000" y="0"/>
                  </a:moveTo>
                  <a:lnTo>
                    <a:pt x="0" y="0"/>
                  </a:lnTo>
                  <a:lnTo>
                    <a:pt x="0" y="46990"/>
                  </a:lnTo>
                  <a:lnTo>
                    <a:pt x="9144000" y="46990"/>
                  </a:lnTo>
                  <a:close/>
                </a:path>
              </a:pathLst>
            </a:custGeom>
            <a:solidFill>
              <a:srgbClr val="FFFFFF"/>
            </a:solidFill>
          </p:spPr>
          <p:txBody>
            <a:bodyPr wrap="square" lIns="0" tIns="0" rIns="0" bIns="0" rtlCol="0"/>
            <a:lstStyle/>
            <a:p>
              <a:endParaRPr/>
            </a:p>
          </p:txBody>
        </p:sp>
        <p:sp>
          <p:nvSpPr>
            <p:cNvPr id="7" name="object 7"/>
            <p:cNvSpPr/>
            <p:nvPr/>
          </p:nvSpPr>
          <p:spPr>
            <a:xfrm>
              <a:off x="749300" y="2152650"/>
              <a:ext cx="8089900" cy="1875789"/>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9229" y="151129"/>
            <a:ext cx="850392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490" y="1794509"/>
            <a:ext cx="7653655" cy="3081020"/>
          </a:xfrm>
          <a:prstGeom prst="rect">
            <a:avLst/>
          </a:prstGeom>
        </p:spPr>
        <p:txBody>
          <a:bodyPr vert="horz" wrap="square" lIns="0" tIns="12700" rIns="0" bIns="0" rtlCol="0">
            <a:spAutoFit/>
          </a:bodyPr>
          <a:lstStyle/>
          <a:p>
            <a:pPr marL="331470" indent="-318770">
              <a:lnSpc>
                <a:spcPts val="3055"/>
              </a:lnSpc>
              <a:spcBef>
                <a:spcPts val="100"/>
              </a:spcBef>
              <a:buClr>
                <a:srgbClr val="EFAC00"/>
              </a:buClr>
              <a:buSzPct val="78846"/>
              <a:buFont typeface="OpenSymbol"/>
              <a:buChar char=""/>
              <a:tabLst>
                <a:tab pos="331470" algn="l"/>
              </a:tabLst>
            </a:pPr>
            <a:r>
              <a:rPr sz="2600" spc="-145" dirty="0">
                <a:latin typeface="Times New Roman"/>
                <a:cs typeface="Times New Roman"/>
              </a:rPr>
              <a:t>Members </a:t>
            </a:r>
            <a:r>
              <a:rPr sz="2600" spc="-160" dirty="0">
                <a:latin typeface="Times New Roman"/>
                <a:cs typeface="Times New Roman"/>
              </a:rPr>
              <a:t>of </a:t>
            </a:r>
            <a:r>
              <a:rPr sz="2600" spc="-150" dirty="0">
                <a:latin typeface="Times New Roman"/>
                <a:cs typeface="Times New Roman"/>
              </a:rPr>
              <a:t>genus</a:t>
            </a:r>
            <a:r>
              <a:rPr sz="2600" spc="105" dirty="0">
                <a:latin typeface="Times New Roman"/>
                <a:cs typeface="Times New Roman"/>
              </a:rPr>
              <a:t> </a:t>
            </a:r>
            <a:r>
              <a:rPr sz="2600" spc="-145" dirty="0">
                <a:latin typeface="Times New Roman"/>
                <a:cs typeface="Times New Roman"/>
              </a:rPr>
              <a:t>Pseudomonas</a:t>
            </a:r>
            <a:endParaRPr sz="2600">
              <a:latin typeface="Times New Roman"/>
              <a:cs typeface="Times New Roman"/>
            </a:endParaRPr>
          </a:p>
          <a:p>
            <a:pPr marL="330835" marR="5080" indent="-318770">
              <a:lnSpc>
                <a:spcPts val="2990"/>
              </a:lnSpc>
              <a:spcBef>
                <a:spcPts val="140"/>
              </a:spcBef>
              <a:buClr>
                <a:srgbClr val="EFAC00"/>
              </a:buClr>
              <a:buSzPct val="78846"/>
              <a:buFont typeface="OpenSymbol"/>
              <a:buChar char=""/>
              <a:tabLst>
                <a:tab pos="331470" algn="l"/>
              </a:tabLst>
            </a:pPr>
            <a:r>
              <a:rPr sz="2600" spc="-160" dirty="0">
                <a:latin typeface="Times New Roman"/>
                <a:cs typeface="Times New Roman"/>
              </a:rPr>
              <a:t>Enzymatically </a:t>
            </a:r>
            <a:r>
              <a:rPr sz="2600" spc="-100" dirty="0">
                <a:latin typeface="Times New Roman"/>
                <a:cs typeface="Times New Roman"/>
              </a:rPr>
              <a:t>active, </a:t>
            </a:r>
            <a:r>
              <a:rPr sz="2600" spc="-135" dirty="0">
                <a:latin typeface="Times New Roman"/>
                <a:cs typeface="Times New Roman"/>
              </a:rPr>
              <a:t>metabolizing </a:t>
            </a:r>
            <a:r>
              <a:rPr sz="2600" spc="-204" dirty="0">
                <a:latin typeface="Times New Roman"/>
                <a:cs typeface="Times New Roman"/>
              </a:rPr>
              <a:t>a </a:t>
            </a:r>
            <a:r>
              <a:rPr sz="2600" spc="-125" dirty="0">
                <a:latin typeface="Times New Roman"/>
                <a:cs typeface="Times New Roman"/>
              </a:rPr>
              <a:t>wide </a:t>
            </a:r>
            <a:r>
              <a:rPr sz="2600" spc="-120" dirty="0">
                <a:latin typeface="Times New Roman"/>
                <a:cs typeface="Times New Roman"/>
              </a:rPr>
              <a:t>variety </a:t>
            </a:r>
            <a:r>
              <a:rPr sz="2600" spc="-160" dirty="0">
                <a:latin typeface="Times New Roman"/>
                <a:cs typeface="Times New Roman"/>
              </a:rPr>
              <a:t>of </a:t>
            </a:r>
            <a:r>
              <a:rPr sz="2600" spc="-375" dirty="0">
                <a:latin typeface="Times New Roman"/>
                <a:cs typeface="Times New Roman"/>
              </a:rPr>
              <a:t>proteins,  </a:t>
            </a:r>
            <a:r>
              <a:rPr sz="2600" spc="-110" dirty="0">
                <a:latin typeface="Times New Roman"/>
                <a:cs typeface="Times New Roman"/>
              </a:rPr>
              <a:t>fats,carbohydrate </a:t>
            </a:r>
            <a:r>
              <a:rPr sz="2600" spc="-145" dirty="0">
                <a:latin typeface="Times New Roman"/>
                <a:cs typeface="Times New Roman"/>
              </a:rPr>
              <a:t>and </a:t>
            </a:r>
            <a:r>
              <a:rPr sz="2600" spc="-65" dirty="0">
                <a:latin typeface="Times New Roman"/>
                <a:cs typeface="Times New Roman"/>
              </a:rPr>
              <a:t>other </a:t>
            </a:r>
            <a:r>
              <a:rPr sz="2600" spc="-130" dirty="0">
                <a:latin typeface="Times New Roman"/>
                <a:cs typeface="Times New Roman"/>
              </a:rPr>
              <a:t>organic</a:t>
            </a:r>
            <a:r>
              <a:rPr sz="2600" spc="45" dirty="0">
                <a:latin typeface="Times New Roman"/>
                <a:cs typeface="Times New Roman"/>
              </a:rPr>
              <a:t> </a:t>
            </a:r>
            <a:r>
              <a:rPr sz="2600" spc="-110" dirty="0">
                <a:latin typeface="Times New Roman"/>
                <a:cs typeface="Times New Roman"/>
              </a:rPr>
              <a:t>compounds.</a:t>
            </a:r>
            <a:endParaRPr sz="2600">
              <a:latin typeface="Times New Roman"/>
              <a:cs typeface="Times New Roman"/>
            </a:endParaRPr>
          </a:p>
          <a:p>
            <a:pPr marL="461009">
              <a:lnSpc>
                <a:spcPts val="2845"/>
              </a:lnSpc>
            </a:pPr>
            <a:r>
              <a:rPr sz="2600" spc="-105" dirty="0">
                <a:latin typeface="Times New Roman"/>
                <a:cs typeface="Times New Roman"/>
              </a:rPr>
              <a:t>Thus, </a:t>
            </a:r>
            <a:r>
              <a:rPr sz="2600" spc="-114" dirty="0">
                <a:latin typeface="Times New Roman"/>
                <a:cs typeface="Times New Roman"/>
              </a:rPr>
              <a:t>they </a:t>
            </a:r>
            <a:r>
              <a:rPr sz="2600" spc="-95" dirty="0">
                <a:latin typeface="Times New Roman"/>
                <a:cs typeface="Times New Roman"/>
              </a:rPr>
              <a:t>are excellent </a:t>
            </a:r>
            <a:r>
              <a:rPr sz="2600" spc="-145" dirty="0">
                <a:latin typeface="Times New Roman"/>
                <a:cs typeface="Times New Roman"/>
              </a:rPr>
              <a:t>and </a:t>
            </a:r>
            <a:r>
              <a:rPr sz="2600" spc="-114" dirty="0">
                <a:latin typeface="Times New Roman"/>
                <a:cs typeface="Times New Roman"/>
              </a:rPr>
              <a:t>ubiquitous</a:t>
            </a:r>
            <a:r>
              <a:rPr sz="2600" spc="110" dirty="0">
                <a:latin typeface="Times New Roman"/>
                <a:cs typeface="Times New Roman"/>
              </a:rPr>
              <a:t> </a:t>
            </a:r>
            <a:r>
              <a:rPr sz="2600" spc="-150" dirty="0">
                <a:latin typeface="Times New Roman"/>
                <a:cs typeface="Times New Roman"/>
              </a:rPr>
              <a:t>scavengers</a:t>
            </a:r>
            <a:endParaRPr sz="2600">
              <a:latin typeface="Times New Roman"/>
              <a:cs typeface="Times New Roman"/>
            </a:endParaRPr>
          </a:p>
          <a:p>
            <a:pPr marL="331470" indent="-318770">
              <a:lnSpc>
                <a:spcPts val="2990"/>
              </a:lnSpc>
              <a:buClr>
                <a:srgbClr val="EFAC00"/>
              </a:buClr>
              <a:buSzPct val="78846"/>
              <a:buFont typeface="OpenSymbol"/>
              <a:buChar char=""/>
              <a:tabLst>
                <a:tab pos="331470" algn="l"/>
              </a:tabLst>
            </a:pPr>
            <a:r>
              <a:rPr sz="2600" spc="-114" dirty="0">
                <a:latin typeface="Times New Roman"/>
                <a:cs typeface="Times New Roman"/>
              </a:rPr>
              <a:t>Primarily </a:t>
            </a:r>
            <a:r>
              <a:rPr sz="2600" spc="-125" dirty="0">
                <a:solidFill>
                  <a:srgbClr val="FF0000"/>
                </a:solidFill>
                <a:latin typeface="Times New Roman"/>
                <a:cs typeface="Times New Roman"/>
              </a:rPr>
              <a:t>saprophytic </a:t>
            </a:r>
            <a:r>
              <a:rPr sz="2600" spc="-145" dirty="0">
                <a:solidFill>
                  <a:srgbClr val="FF0000"/>
                </a:solidFill>
                <a:latin typeface="Times New Roman"/>
                <a:cs typeface="Times New Roman"/>
              </a:rPr>
              <a:t>and</a:t>
            </a:r>
            <a:r>
              <a:rPr sz="2600" spc="40" dirty="0">
                <a:solidFill>
                  <a:srgbClr val="FF0000"/>
                </a:solidFill>
                <a:latin typeface="Times New Roman"/>
                <a:cs typeface="Times New Roman"/>
              </a:rPr>
              <a:t> </a:t>
            </a:r>
            <a:r>
              <a:rPr sz="2600" spc="-114" dirty="0">
                <a:solidFill>
                  <a:srgbClr val="FF0000"/>
                </a:solidFill>
                <a:latin typeface="Times New Roman"/>
                <a:cs typeface="Times New Roman"/>
              </a:rPr>
              <a:t>ubiquitous</a:t>
            </a:r>
            <a:endParaRPr sz="2600">
              <a:latin typeface="Times New Roman"/>
              <a:cs typeface="Times New Roman"/>
            </a:endParaRPr>
          </a:p>
          <a:p>
            <a:pPr marL="330835" marR="2019935" indent="-318770">
              <a:lnSpc>
                <a:spcPts val="3000"/>
              </a:lnSpc>
              <a:spcBef>
                <a:spcPts val="135"/>
              </a:spcBef>
              <a:buClr>
                <a:srgbClr val="EFAC00"/>
              </a:buClr>
              <a:buSzPct val="78846"/>
              <a:buFont typeface="OpenSymbol"/>
              <a:buChar char=""/>
              <a:tabLst>
                <a:tab pos="331470" algn="l"/>
              </a:tabLst>
            </a:pPr>
            <a:r>
              <a:rPr sz="2600" spc="-145" dirty="0">
                <a:latin typeface="Times New Roman"/>
                <a:cs typeface="Times New Roman"/>
              </a:rPr>
              <a:t>Found </a:t>
            </a:r>
            <a:r>
              <a:rPr sz="2600" spc="-120" dirty="0">
                <a:latin typeface="Times New Roman"/>
                <a:cs typeface="Times New Roman"/>
              </a:rPr>
              <a:t>in </a:t>
            </a:r>
            <a:r>
              <a:rPr sz="2600" spc="-90" dirty="0">
                <a:solidFill>
                  <a:srgbClr val="FF0000"/>
                </a:solidFill>
                <a:latin typeface="Times New Roman"/>
                <a:cs typeface="Times New Roman"/>
              </a:rPr>
              <a:t>soil, </a:t>
            </a:r>
            <a:r>
              <a:rPr sz="2600" spc="-50" dirty="0">
                <a:solidFill>
                  <a:srgbClr val="FF0000"/>
                </a:solidFill>
                <a:latin typeface="Times New Roman"/>
                <a:cs typeface="Times New Roman"/>
              </a:rPr>
              <a:t>water, </a:t>
            </a:r>
            <a:r>
              <a:rPr sz="2600" spc="-110" dirty="0">
                <a:solidFill>
                  <a:srgbClr val="FF0000"/>
                </a:solidFill>
                <a:latin typeface="Times New Roman"/>
                <a:cs typeface="Times New Roman"/>
              </a:rPr>
              <a:t>on plant-life </a:t>
            </a:r>
            <a:r>
              <a:rPr sz="2600" spc="-145" dirty="0">
                <a:solidFill>
                  <a:srgbClr val="FF0000"/>
                </a:solidFill>
                <a:latin typeface="Times New Roman"/>
                <a:cs typeface="Times New Roman"/>
              </a:rPr>
              <a:t>and </a:t>
            </a:r>
            <a:r>
              <a:rPr sz="2600" spc="-730" dirty="0">
                <a:solidFill>
                  <a:srgbClr val="FF0000"/>
                </a:solidFill>
                <a:latin typeface="Times New Roman"/>
                <a:cs typeface="Times New Roman"/>
              </a:rPr>
              <a:t>man’s </a:t>
            </a:r>
            <a:r>
              <a:rPr sz="2600" spc="-350" dirty="0">
                <a:solidFill>
                  <a:srgbClr val="FF0000"/>
                </a:solidFill>
                <a:latin typeface="Times New Roman"/>
                <a:cs typeface="Times New Roman"/>
              </a:rPr>
              <a:t> </a:t>
            </a:r>
            <a:r>
              <a:rPr sz="2600" spc="-105" dirty="0">
                <a:solidFill>
                  <a:srgbClr val="FF0000"/>
                </a:solidFill>
                <a:latin typeface="Times New Roman"/>
                <a:cs typeface="Times New Roman"/>
              </a:rPr>
              <a:t>environments,sewage.</a:t>
            </a:r>
            <a:endParaRPr sz="2600">
              <a:latin typeface="Times New Roman"/>
              <a:cs typeface="Times New Roman"/>
            </a:endParaRPr>
          </a:p>
          <a:p>
            <a:pPr marL="331470" indent="-318770">
              <a:lnSpc>
                <a:spcPts val="2910"/>
              </a:lnSpc>
              <a:buClr>
                <a:srgbClr val="EFAC00"/>
              </a:buClr>
              <a:buSzPct val="78846"/>
              <a:buFont typeface="OpenSymbol"/>
              <a:buChar char=""/>
              <a:tabLst>
                <a:tab pos="331470" algn="l"/>
              </a:tabLst>
            </a:pPr>
            <a:r>
              <a:rPr sz="2600" spc="-114" dirty="0">
                <a:latin typeface="Times New Roman"/>
                <a:cs typeface="Times New Roman"/>
              </a:rPr>
              <a:t>Primarily </a:t>
            </a:r>
            <a:r>
              <a:rPr sz="2600" spc="-165" dirty="0">
                <a:latin typeface="Times New Roman"/>
                <a:cs typeface="Times New Roman"/>
              </a:rPr>
              <a:t>causing </a:t>
            </a:r>
            <a:r>
              <a:rPr sz="2600" spc="-114" dirty="0">
                <a:solidFill>
                  <a:srgbClr val="FF0000"/>
                </a:solidFill>
                <a:latin typeface="Times New Roman"/>
                <a:cs typeface="Times New Roman"/>
              </a:rPr>
              <a:t>infection </a:t>
            </a:r>
            <a:r>
              <a:rPr sz="2600" spc="-145" dirty="0">
                <a:solidFill>
                  <a:srgbClr val="FF0000"/>
                </a:solidFill>
                <a:latin typeface="Times New Roman"/>
                <a:cs typeface="Times New Roman"/>
              </a:rPr>
              <a:t>and</a:t>
            </a:r>
            <a:r>
              <a:rPr sz="2600" spc="140" dirty="0">
                <a:solidFill>
                  <a:srgbClr val="FF0000"/>
                </a:solidFill>
                <a:latin typeface="Times New Roman"/>
                <a:cs typeface="Times New Roman"/>
              </a:rPr>
              <a:t> </a:t>
            </a:r>
            <a:r>
              <a:rPr sz="2600" spc="-150" dirty="0">
                <a:solidFill>
                  <a:srgbClr val="FF0000"/>
                </a:solidFill>
                <a:latin typeface="Times New Roman"/>
                <a:cs typeface="Times New Roman"/>
              </a:rPr>
              <a:t>disease</a:t>
            </a:r>
            <a:endParaRPr sz="26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78739"/>
            <a:ext cx="8242300" cy="133476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490" y="1780540"/>
            <a:ext cx="7131684" cy="1445260"/>
          </a:xfrm>
          <a:prstGeom prst="rect">
            <a:avLst/>
          </a:prstGeom>
        </p:spPr>
        <p:txBody>
          <a:bodyPr vert="horz" wrap="square" lIns="0" tIns="45720" rIns="0" bIns="0" rtlCol="0">
            <a:spAutoFit/>
          </a:bodyPr>
          <a:lstStyle/>
          <a:p>
            <a:pPr marL="330835" marR="306705" indent="-318770">
              <a:lnSpc>
                <a:spcPts val="3670"/>
              </a:lnSpc>
              <a:spcBef>
                <a:spcPts val="360"/>
              </a:spcBef>
              <a:buClr>
                <a:srgbClr val="EFAC00"/>
              </a:buClr>
              <a:buSzPct val="79687"/>
              <a:buFont typeface="OpenSymbol"/>
              <a:buChar char=""/>
              <a:tabLst>
                <a:tab pos="331470" algn="l"/>
              </a:tabLst>
            </a:pPr>
            <a:r>
              <a:rPr sz="3200" i="1" spc="-415" dirty="0">
                <a:solidFill>
                  <a:srgbClr val="469148"/>
                </a:solidFill>
                <a:latin typeface="Times New Roman"/>
                <a:cs typeface="Times New Roman"/>
              </a:rPr>
              <a:t>Pseudomonas </a:t>
            </a:r>
            <a:r>
              <a:rPr sz="3200" i="1" spc="-335" dirty="0">
                <a:solidFill>
                  <a:srgbClr val="469148"/>
                </a:solidFill>
                <a:latin typeface="Times New Roman"/>
                <a:cs typeface="Times New Roman"/>
              </a:rPr>
              <a:t>aeruginosa </a:t>
            </a:r>
            <a:r>
              <a:rPr sz="3200" spc="-120" dirty="0">
                <a:latin typeface="Times New Roman"/>
                <a:cs typeface="Times New Roman"/>
              </a:rPr>
              <a:t>(formerly </a:t>
            </a:r>
            <a:r>
              <a:rPr sz="3200" i="1" spc="-735" dirty="0">
                <a:latin typeface="Times New Roman"/>
                <a:cs typeface="Times New Roman"/>
              </a:rPr>
              <a:t>Pseudomonas  </a:t>
            </a:r>
            <a:r>
              <a:rPr sz="3200" i="1" spc="-320" dirty="0">
                <a:latin typeface="Times New Roman"/>
                <a:cs typeface="Times New Roman"/>
              </a:rPr>
              <a:t>pyocanea</a:t>
            </a:r>
            <a:r>
              <a:rPr sz="3200" spc="-320" dirty="0">
                <a:latin typeface="Times New Roman"/>
                <a:cs typeface="Times New Roman"/>
              </a:rPr>
              <a:t>)</a:t>
            </a:r>
            <a:endParaRPr sz="3200">
              <a:latin typeface="Times New Roman"/>
              <a:cs typeface="Times New Roman"/>
            </a:endParaRPr>
          </a:p>
          <a:p>
            <a:pPr marL="331470" indent="-318770">
              <a:lnSpc>
                <a:spcPts val="3575"/>
              </a:lnSpc>
              <a:buClr>
                <a:srgbClr val="EFAC00"/>
              </a:buClr>
              <a:buSzPct val="79687"/>
              <a:buFont typeface="OpenSymbol"/>
              <a:buChar char=""/>
              <a:tabLst>
                <a:tab pos="331470" algn="l"/>
              </a:tabLst>
            </a:pPr>
            <a:r>
              <a:rPr sz="3200" i="1" spc="-415" dirty="0">
                <a:solidFill>
                  <a:srgbClr val="99302F"/>
                </a:solidFill>
                <a:latin typeface="Times New Roman"/>
                <a:cs typeface="Times New Roman"/>
              </a:rPr>
              <a:t>Pseudomonas </a:t>
            </a:r>
            <a:r>
              <a:rPr sz="3200" i="1" spc="-320" dirty="0">
                <a:solidFill>
                  <a:srgbClr val="99302F"/>
                </a:solidFill>
                <a:latin typeface="Times New Roman"/>
                <a:cs typeface="Times New Roman"/>
              </a:rPr>
              <a:t>pseudomallei </a:t>
            </a:r>
            <a:r>
              <a:rPr sz="3200" spc="-114" dirty="0">
                <a:latin typeface="Times New Roman"/>
                <a:cs typeface="Times New Roman"/>
              </a:rPr>
              <a:t>(Whitmore’s</a:t>
            </a:r>
            <a:r>
              <a:rPr sz="3200" spc="-345" dirty="0">
                <a:latin typeface="Times New Roman"/>
                <a:cs typeface="Times New Roman"/>
              </a:rPr>
              <a:t> </a:t>
            </a:r>
            <a:r>
              <a:rPr sz="3200" spc="-540" dirty="0">
                <a:latin typeface="Times New Roman"/>
                <a:cs typeface="Times New Roman"/>
              </a:rPr>
              <a:t>bacillus)</a:t>
            </a:r>
            <a:endParaRPr sz="32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44000" cy="2602230"/>
            </a:xfrm>
            <a:custGeom>
              <a:avLst/>
              <a:gdLst/>
              <a:ahLst/>
              <a:cxnLst/>
              <a:rect l="l" t="t" r="r" b="b"/>
              <a:pathLst>
                <a:path w="9144000" h="2602230">
                  <a:moveTo>
                    <a:pt x="9144000" y="0"/>
                  </a:moveTo>
                  <a:lnTo>
                    <a:pt x="0" y="0"/>
                  </a:lnTo>
                  <a:lnTo>
                    <a:pt x="0" y="2602229"/>
                  </a:lnTo>
                  <a:lnTo>
                    <a:pt x="9144000" y="2602229"/>
                  </a:lnTo>
                  <a:close/>
                </a:path>
              </a:pathLst>
            </a:custGeom>
            <a:solidFill>
              <a:srgbClr val="000000"/>
            </a:solidFill>
          </p:spPr>
          <p:txBody>
            <a:bodyPr wrap="square" lIns="0" tIns="0" rIns="0" bIns="0" rtlCol="0"/>
            <a:lstStyle/>
            <a:p>
              <a:endParaRPr/>
            </a:p>
          </p:txBody>
        </p:sp>
        <p:sp>
          <p:nvSpPr>
            <p:cNvPr id="5" name="object 5"/>
            <p:cNvSpPr/>
            <p:nvPr/>
          </p:nvSpPr>
          <p:spPr>
            <a:xfrm>
              <a:off x="0" y="2647950"/>
              <a:ext cx="9144000" cy="10160"/>
            </a:xfrm>
            <a:custGeom>
              <a:avLst/>
              <a:gdLst/>
              <a:ahLst/>
              <a:cxnLst/>
              <a:rect l="l" t="t" r="r" b="b"/>
              <a:pathLst>
                <a:path w="9144000" h="10160">
                  <a:moveTo>
                    <a:pt x="0" y="10160"/>
                  </a:moveTo>
                  <a:lnTo>
                    <a:pt x="9144000" y="10160"/>
                  </a:lnTo>
                  <a:lnTo>
                    <a:pt x="9144000" y="0"/>
                  </a:lnTo>
                  <a:lnTo>
                    <a:pt x="0" y="0"/>
                  </a:lnTo>
                  <a:lnTo>
                    <a:pt x="0" y="10160"/>
                  </a:lnTo>
                  <a:close/>
                </a:path>
              </a:pathLst>
            </a:custGeom>
            <a:solidFill>
              <a:srgbClr val="000000">
                <a:alpha val="59997"/>
              </a:srgbClr>
            </a:solidFill>
          </p:spPr>
          <p:txBody>
            <a:bodyPr wrap="square" lIns="0" tIns="0" rIns="0" bIns="0" rtlCol="0"/>
            <a:lstStyle/>
            <a:p>
              <a:endParaRPr/>
            </a:p>
          </p:txBody>
        </p:sp>
        <p:sp>
          <p:nvSpPr>
            <p:cNvPr id="6" name="object 6"/>
            <p:cNvSpPr/>
            <p:nvPr/>
          </p:nvSpPr>
          <p:spPr>
            <a:xfrm>
              <a:off x="0" y="2602229"/>
              <a:ext cx="9144000" cy="45720"/>
            </a:xfrm>
            <a:custGeom>
              <a:avLst/>
              <a:gdLst/>
              <a:ahLst/>
              <a:cxnLst/>
              <a:rect l="l" t="t" r="r" b="b"/>
              <a:pathLst>
                <a:path w="9144000" h="45719">
                  <a:moveTo>
                    <a:pt x="9144000" y="0"/>
                  </a:moveTo>
                  <a:lnTo>
                    <a:pt x="0" y="0"/>
                  </a:lnTo>
                  <a:lnTo>
                    <a:pt x="0" y="45720"/>
                  </a:lnTo>
                  <a:lnTo>
                    <a:pt x="9144000" y="45720"/>
                  </a:lnTo>
                  <a:close/>
                </a:path>
              </a:pathLst>
            </a:custGeom>
            <a:solidFill>
              <a:srgbClr val="FFFFFF"/>
            </a:solidFill>
          </p:spPr>
          <p:txBody>
            <a:bodyPr wrap="square" lIns="0" tIns="0" rIns="0" bIns="0" rtlCol="0"/>
            <a:lstStyle/>
            <a:p>
              <a:endParaRPr/>
            </a:p>
          </p:txBody>
        </p:sp>
        <p:sp>
          <p:nvSpPr>
            <p:cNvPr id="7" name="object 7"/>
            <p:cNvSpPr/>
            <p:nvPr/>
          </p:nvSpPr>
          <p:spPr>
            <a:xfrm>
              <a:off x="988060" y="1047750"/>
              <a:ext cx="6614159" cy="87757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93090" y="1838959"/>
            <a:ext cx="7694295" cy="2844800"/>
          </a:xfrm>
          <a:prstGeom prst="rect">
            <a:avLst/>
          </a:prstGeom>
        </p:spPr>
        <p:txBody>
          <a:bodyPr vert="horz" wrap="square" lIns="0" tIns="5080" rIns="0" bIns="0" rtlCol="0">
            <a:spAutoFit/>
          </a:bodyPr>
          <a:lstStyle/>
          <a:p>
            <a:pPr marL="356235" marR="30480" indent="-318770">
              <a:lnSpc>
                <a:spcPct val="101899"/>
              </a:lnSpc>
              <a:spcBef>
                <a:spcPts val="40"/>
              </a:spcBef>
              <a:buClr>
                <a:srgbClr val="EFAC00"/>
              </a:buClr>
              <a:buSzPct val="78846"/>
              <a:buFont typeface="OpenSymbol"/>
              <a:buChar char=""/>
              <a:tabLst>
                <a:tab pos="356870" algn="l"/>
              </a:tabLst>
            </a:pPr>
            <a:r>
              <a:rPr sz="2600" spc="114" dirty="0">
                <a:latin typeface="Trebuchet MS"/>
                <a:cs typeface="Trebuchet MS"/>
              </a:rPr>
              <a:t>A </a:t>
            </a:r>
            <a:r>
              <a:rPr sz="2600" spc="-85" dirty="0">
                <a:latin typeface="Trebuchet MS"/>
                <a:cs typeface="Trebuchet MS"/>
              </a:rPr>
              <a:t>Gram-negative </a:t>
            </a:r>
            <a:r>
              <a:rPr sz="2600" spc="-90" dirty="0">
                <a:latin typeface="Trebuchet MS"/>
                <a:cs typeface="Trebuchet MS"/>
              </a:rPr>
              <a:t>bacteria,non-sporing </a:t>
            </a:r>
            <a:r>
              <a:rPr sz="2600" spc="-305" dirty="0">
                <a:latin typeface="Trebuchet MS"/>
                <a:cs typeface="Trebuchet MS"/>
              </a:rPr>
              <a:t>bacillus,motile  </a:t>
            </a:r>
            <a:r>
              <a:rPr sz="2600" spc="-105" dirty="0">
                <a:latin typeface="Trebuchet MS"/>
                <a:cs typeface="Trebuchet MS"/>
              </a:rPr>
              <a:t>with </a:t>
            </a:r>
            <a:r>
              <a:rPr sz="2600" spc="-100" dirty="0">
                <a:latin typeface="Trebuchet MS"/>
                <a:cs typeface="Trebuchet MS"/>
              </a:rPr>
              <a:t>polar</a:t>
            </a:r>
            <a:r>
              <a:rPr sz="2600" spc="-430" dirty="0">
                <a:latin typeface="Trebuchet MS"/>
                <a:cs typeface="Trebuchet MS"/>
              </a:rPr>
              <a:t> </a:t>
            </a:r>
            <a:r>
              <a:rPr sz="2600" spc="-130" dirty="0">
                <a:latin typeface="Trebuchet MS"/>
                <a:cs typeface="Trebuchet MS"/>
              </a:rPr>
              <a:t>flagella.</a:t>
            </a:r>
            <a:endParaRPr sz="2600">
              <a:latin typeface="Trebuchet MS"/>
              <a:cs typeface="Trebuchet MS"/>
            </a:endParaRPr>
          </a:p>
          <a:p>
            <a:pPr marL="356870" indent="-318770">
              <a:lnSpc>
                <a:spcPct val="100000"/>
              </a:lnSpc>
              <a:spcBef>
                <a:spcPts val="60"/>
              </a:spcBef>
              <a:buClr>
                <a:srgbClr val="EFAC00"/>
              </a:buClr>
              <a:buSzPct val="78846"/>
              <a:buFont typeface="OpenSymbol"/>
              <a:buChar char=""/>
              <a:tabLst>
                <a:tab pos="356870" algn="l"/>
              </a:tabLst>
            </a:pPr>
            <a:r>
              <a:rPr sz="2600" spc="-70" dirty="0">
                <a:latin typeface="Trebuchet MS"/>
                <a:cs typeface="Trebuchet MS"/>
              </a:rPr>
              <a:t>In </a:t>
            </a:r>
            <a:r>
              <a:rPr sz="2600" spc="-85" dirty="0">
                <a:solidFill>
                  <a:srgbClr val="FF0000"/>
                </a:solidFill>
                <a:latin typeface="Trebuchet MS"/>
                <a:cs typeface="Trebuchet MS"/>
              </a:rPr>
              <a:t>hospital</a:t>
            </a:r>
            <a:r>
              <a:rPr sz="2600" spc="-480" dirty="0">
                <a:solidFill>
                  <a:srgbClr val="FF0000"/>
                </a:solidFill>
                <a:latin typeface="Trebuchet MS"/>
                <a:cs typeface="Trebuchet MS"/>
              </a:rPr>
              <a:t> </a:t>
            </a:r>
            <a:r>
              <a:rPr sz="2600" spc="-85" dirty="0">
                <a:solidFill>
                  <a:srgbClr val="FF0000"/>
                </a:solidFill>
                <a:latin typeface="Trebuchet MS"/>
                <a:cs typeface="Trebuchet MS"/>
              </a:rPr>
              <a:t>environment</a:t>
            </a:r>
            <a:endParaRPr sz="2600">
              <a:latin typeface="Trebuchet MS"/>
              <a:cs typeface="Trebuchet MS"/>
            </a:endParaRPr>
          </a:p>
          <a:p>
            <a:pPr marL="356235" marR="398145" indent="-318770">
              <a:lnSpc>
                <a:spcPct val="101899"/>
              </a:lnSpc>
              <a:buClr>
                <a:srgbClr val="EFAC00"/>
              </a:buClr>
              <a:buSzPct val="78846"/>
              <a:buFont typeface="OpenSymbol"/>
              <a:buChar char=""/>
              <a:tabLst>
                <a:tab pos="356870" algn="l"/>
              </a:tabLst>
            </a:pPr>
            <a:r>
              <a:rPr sz="2600" spc="-95" dirty="0">
                <a:latin typeface="Trebuchet MS"/>
                <a:cs typeface="Trebuchet MS"/>
              </a:rPr>
              <a:t>Especially </a:t>
            </a:r>
            <a:r>
              <a:rPr sz="2600" spc="-60" dirty="0">
                <a:solidFill>
                  <a:srgbClr val="FF0000"/>
                </a:solidFill>
                <a:latin typeface="Trebuchet MS"/>
                <a:cs typeface="Trebuchet MS"/>
              </a:rPr>
              <a:t>moist </a:t>
            </a:r>
            <a:r>
              <a:rPr sz="2600" spc="-105" dirty="0">
                <a:solidFill>
                  <a:srgbClr val="FF0000"/>
                </a:solidFill>
                <a:latin typeface="Trebuchet MS"/>
                <a:cs typeface="Trebuchet MS"/>
              </a:rPr>
              <a:t>places </a:t>
            </a:r>
            <a:r>
              <a:rPr sz="2600" spc="-70" dirty="0">
                <a:latin typeface="Trebuchet MS"/>
                <a:cs typeface="Trebuchet MS"/>
              </a:rPr>
              <a:t>such </a:t>
            </a:r>
            <a:r>
              <a:rPr sz="2600" spc="-50" dirty="0">
                <a:latin typeface="Trebuchet MS"/>
                <a:cs typeface="Trebuchet MS"/>
              </a:rPr>
              <a:t>as </a:t>
            </a:r>
            <a:r>
              <a:rPr sz="2600" spc="-85" dirty="0">
                <a:latin typeface="Trebuchet MS"/>
                <a:cs typeface="Trebuchet MS"/>
              </a:rPr>
              <a:t>sinks, </a:t>
            </a:r>
            <a:r>
              <a:rPr sz="2600" spc="-100" dirty="0">
                <a:latin typeface="Trebuchet MS"/>
                <a:cs typeface="Trebuchet MS"/>
              </a:rPr>
              <a:t>bowls, </a:t>
            </a:r>
            <a:r>
              <a:rPr sz="2600" spc="-509" dirty="0">
                <a:latin typeface="Trebuchet MS"/>
                <a:cs typeface="Trebuchet MS"/>
              </a:rPr>
              <a:t>drains,  </a:t>
            </a:r>
            <a:r>
              <a:rPr sz="2600" spc="-95" dirty="0">
                <a:latin typeface="Trebuchet MS"/>
                <a:cs typeface="Trebuchet MS"/>
              </a:rPr>
              <a:t>cleaning </a:t>
            </a:r>
            <a:r>
              <a:rPr sz="2600" spc="-90" dirty="0">
                <a:latin typeface="Trebuchet MS"/>
                <a:cs typeface="Trebuchet MS"/>
              </a:rPr>
              <a:t>buckets </a:t>
            </a:r>
            <a:r>
              <a:rPr sz="2600" spc="-70" dirty="0">
                <a:latin typeface="Trebuchet MS"/>
                <a:cs typeface="Trebuchet MS"/>
              </a:rPr>
              <a:t>and</a:t>
            </a:r>
            <a:r>
              <a:rPr sz="2600" spc="-630" dirty="0">
                <a:latin typeface="Trebuchet MS"/>
                <a:cs typeface="Trebuchet MS"/>
              </a:rPr>
              <a:t> </a:t>
            </a:r>
            <a:r>
              <a:rPr sz="2600" spc="-110" dirty="0">
                <a:latin typeface="Trebuchet MS"/>
                <a:cs typeface="Trebuchet MS"/>
              </a:rPr>
              <a:t>humidifiers.</a:t>
            </a:r>
            <a:endParaRPr sz="2600">
              <a:latin typeface="Trebuchet MS"/>
              <a:cs typeface="Trebuchet MS"/>
            </a:endParaRPr>
          </a:p>
          <a:p>
            <a:pPr marL="356235" marR="189230" indent="-318770">
              <a:lnSpc>
                <a:spcPct val="101899"/>
              </a:lnSpc>
              <a:buClr>
                <a:srgbClr val="EFAC00"/>
              </a:buClr>
              <a:buSzPct val="78846"/>
              <a:buFont typeface="OpenSymbol"/>
              <a:buChar char=""/>
              <a:tabLst>
                <a:tab pos="356870" algn="l"/>
              </a:tabLst>
            </a:pPr>
            <a:r>
              <a:rPr sz="2600" spc="-60" dirty="0">
                <a:latin typeface="Trebuchet MS"/>
                <a:cs typeface="Trebuchet MS"/>
              </a:rPr>
              <a:t>Can </a:t>
            </a:r>
            <a:r>
              <a:rPr sz="2600" spc="-40" dirty="0">
                <a:latin typeface="Trebuchet MS"/>
                <a:cs typeface="Trebuchet MS"/>
              </a:rPr>
              <a:t>grow </a:t>
            </a:r>
            <a:r>
              <a:rPr sz="2600" spc="-95" dirty="0">
                <a:latin typeface="Trebuchet MS"/>
                <a:cs typeface="Trebuchet MS"/>
              </a:rPr>
              <a:t>in </a:t>
            </a:r>
            <a:r>
              <a:rPr sz="2600" spc="-100" dirty="0">
                <a:latin typeface="Trebuchet MS"/>
                <a:cs typeface="Trebuchet MS"/>
              </a:rPr>
              <a:t>eye </a:t>
            </a:r>
            <a:r>
              <a:rPr sz="2600" spc="-95" dirty="0">
                <a:latin typeface="Trebuchet MS"/>
                <a:cs typeface="Trebuchet MS"/>
              </a:rPr>
              <a:t>drops, </a:t>
            </a:r>
            <a:r>
              <a:rPr sz="2600" spc="-80" dirty="0">
                <a:latin typeface="Trebuchet MS"/>
                <a:cs typeface="Trebuchet MS"/>
              </a:rPr>
              <a:t>oitments </a:t>
            </a:r>
            <a:r>
              <a:rPr sz="2600" spc="-70" dirty="0">
                <a:latin typeface="Trebuchet MS"/>
                <a:cs typeface="Trebuchet MS"/>
              </a:rPr>
              <a:t>and </a:t>
            </a:r>
            <a:r>
              <a:rPr sz="2600" spc="-95" dirty="0">
                <a:latin typeface="Trebuchet MS"/>
                <a:cs typeface="Trebuchet MS"/>
              </a:rPr>
              <a:t>weak </a:t>
            </a:r>
            <a:r>
              <a:rPr sz="2600" spc="-395" dirty="0">
                <a:latin typeface="Trebuchet MS"/>
                <a:cs typeface="Trebuchet MS"/>
              </a:rPr>
              <a:t>antiseptic  </a:t>
            </a:r>
            <a:r>
              <a:rPr sz="2600" spc="-70" dirty="0">
                <a:latin typeface="Trebuchet MS"/>
                <a:cs typeface="Trebuchet MS"/>
              </a:rPr>
              <a:t>solutions</a:t>
            </a:r>
            <a:endParaRPr sz="2600">
              <a:latin typeface="Trebuchet MS"/>
              <a:cs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9229" y="151129"/>
            <a:ext cx="850392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18490" y="1794509"/>
            <a:ext cx="7764780" cy="801370"/>
          </a:xfrm>
          <a:prstGeom prst="rect">
            <a:avLst/>
          </a:prstGeom>
        </p:spPr>
        <p:txBody>
          <a:bodyPr vert="horz" wrap="square" lIns="0" tIns="38735" rIns="0" bIns="0" rtlCol="0">
            <a:spAutoFit/>
          </a:bodyPr>
          <a:lstStyle/>
          <a:p>
            <a:pPr marL="330835" marR="5080" indent="-318770">
              <a:lnSpc>
                <a:spcPts val="2990"/>
              </a:lnSpc>
              <a:spcBef>
                <a:spcPts val="305"/>
              </a:spcBef>
            </a:pPr>
            <a:r>
              <a:rPr sz="2050" spc="2465" dirty="0">
                <a:solidFill>
                  <a:srgbClr val="EFAC00"/>
                </a:solidFill>
                <a:latin typeface="OpenSymbol"/>
                <a:cs typeface="OpenSymbol"/>
              </a:rPr>
              <a:t></a:t>
            </a:r>
            <a:r>
              <a:rPr sz="2050" spc="260" dirty="0">
                <a:solidFill>
                  <a:srgbClr val="EFAC00"/>
                </a:solidFill>
                <a:latin typeface="OpenSymbol"/>
                <a:cs typeface="OpenSymbol"/>
              </a:rPr>
              <a:t> </a:t>
            </a:r>
            <a:r>
              <a:rPr sz="2600" spc="-195" dirty="0">
                <a:solidFill>
                  <a:srgbClr val="FFBF00"/>
                </a:solidFill>
              </a:rPr>
              <a:t>Skin </a:t>
            </a:r>
            <a:r>
              <a:rPr sz="2600" spc="-114" dirty="0">
                <a:solidFill>
                  <a:srgbClr val="FFBF00"/>
                </a:solidFill>
              </a:rPr>
              <a:t>infection </a:t>
            </a:r>
            <a:r>
              <a:rPr sz="2600" dirty="0"/>
              <a:t>– </a:t>
            </a:r>
            <a:r>
              <a:rPr sz="2600" spc="-85" dirty="0"/>
              <a:t>burn </a:t>
            </a:r>
            <a:r>
              <a:rPr sz="2600" spc="-60" dirty="0"/>
              <a:t>site, </a:t>
            </a:r>
            <a:r>
              <a:rPr sz="2600" spc="-120" dirty="0"/>
              <a:t>wound </a:t>
            </a:r>
            <a:r>
              <a:rPr sz="2600" spc="-100" dirty="0"/>
              <a:t>pressure </a:t>
            </a:r>
            <a:r>
              <a:rPr sz="2600" spc="-120" dirty="0"/>
              <a:t>sores </a:t>
            </a:r>
            <a:r>
              <a:rPr sz="2600" spc="-145" dirty="0"/>
              <a:t>and </a:t>
            </a:r>
            <a:r>
              <a:rPr sz="2600" spc="-150" dirty="0"/>
              <a:t>ulcers,  </a:t>
            </a:r>
            <a:r>
              <a:rPr sz="2600" spc="-210" dirty="0"/>
              <a:t>as </a:t>
            </a:r>
            <a:r>
              <a:rPr sz="2600" spc="-135" dirty="0"/>
              <a:t>secondary</a:t>
            </a:r>
            <a:r>
              <a:rPr sz="2600" spc="10" dirty="0"/>
              <a:t> </a:t>
            </a:r>
            <a:r>
              <a:rPr sz="2600" spc="-135" dirty="0"/>
              <a:t>invaders</a:t>
            </a:r>
            <a:endParaRPr sz="2600">
              <a:latin typeface="OpenSymbol"/>
              <a:cs typeface="OpenSymbol"/>
            </a:endParaRPr>
          </a:p>
        </p:txBody>
      </p:sp>
      <p:sp>
        <p:nvSpPr>
          <p:cNvPr id="4" name="object 4"/>
          <p:cNvSpPr txBox="1"/>
          <p:nvPr/>
        </p:nvSpPr>
        <p:spPr>
          <a:xfrm>
            <a:off x="618490" y="2553970"/>
            <a:ext cx="7795259" cy="2832100"/>
          </a:xfrm>
          <a:prstGeom prst="rect">
            <a:avLst/>
          </a:prstGeom>
        </p:spPr>
        <p:txBody>
          <a:bodyPr vert="horz" wrap="square" lIns="0" tIns="12700" rIns="0" bIns="0" rtlCol="0">
            <a:spAutoFit/>
          </a:bodyPr>
          <a:lstStyle/>
          <a:p>
            <a:pPr marL="331470" indent="-318770">
              <a:lnSpc>
                <a:spcPts val="3055"/>
              </a:lnSpc>
              <a:spcBef>
                <a:spcPts val="100"/>
              </a:spcBef>
              <a:buClr>
                <a:srgbClr val="EFAC00"/>
              </a:buClr>
              <a:buSzPct val="78846"/>
              <a:buFont typeface="OpenSymbol"/>
              <a:buChar char=""/>
              <a:tabLst>
                <a:tab pos="331470" algn="l"/>
              </a:tabLst>
            </a:pPr>
            <a:r>
              <a:rPr sz="2600" spc="-110" dirty="0">
                <a:solidFill>
                  <a:srgbClr val="CC0066"/>
                </a:solidFill>
                <a:latin typeface="Times New Roman"/>
                <a:cs typeface="Times New Roman"/>
              </a:rPr>
              <a:t>Urinary </a:t>
            </a:r>
            <a:r>
              <a:rPr sz="2600" spc="-55" dirty="0">
                <a:solidFill>
                  <a:srgbClr val="CC0066"/>
                </a:solidFill>
                <a:latin typeface="Times New Roman"/>
                <a:cs typeface="Times New Roman"/>
              </a:rPr>
              <a:t>tract </a:t>
            </a:r>
            <a:r>
              <a:rPr sz="2600" spc="-114" dirty="0">
                <a:solidFill>
                  <a:srgbClr val="CC0066"/>
                </a:solidFill>
                <a:latin typeface="Times New Roman"/>
                <a:cs typeface="Times New Roman"/>
              </a:rPr>
              <a:t>infection </a:t>
            </a:r>
            <a:r>
              <a:rPr sz="2600" dirty="0">
                <a:latin typeface="Times New Roman"/>
                <a:cs typeface="Times New Roman"/>
              </a:rPr>
              <a:t>– </a:t>
            </a:r>
            <a:r>
              <a:rPr sz="2600" spc="-145" dirty="0">
                <a:latin typeface="Times New Roman"/>
                <a:cs typeface="Times New Roman"/>
              </a:rPr>
              <a:t>associate </a:t>
            </a:r>
            <a:r>
              <a:rPr sz="2600" spc="-60" dirty="0">
                <a:latin typeface="Times New Roman"/>
                <a:cs typeface="Times New Roman"/>
              </a:rPr>
              <a:t>wt </a:t>
            </a:r>
            <a:r>
              <a:rPr sz="2600" spc="-114" dirty="0">
                <a:latin typeface="Times New Roman"/>
                <a:cs typeface="Times New Roman"/>
              </a:rPr>
              <a:t>chronic </a:t>
            </a:r>
            <a:r>
              <a:rPr sz="2600" spc="-105" dirty="0">
                <a:latin typeface="Times New Roman"/>
                <a:cs typeface="Times New Roman"/>
              </a:rPr>
              <a:t>urinary</a:t>
            </a:r>
            <a:r>
              <a:rPr sz="2600" spc="130" dirty="0">
                <a:latin typeface="Times New Roman"/>
                <a:cs typeface="Times New Roman"/>
              </a:rPr>
              <a:t> </a:t>
            </a:r>
            <a:r>
              <a:rPr sz="2600" spc="-415" dirty="0">
                <a:latin typeface="Times New Roman"/>
                <a:cs typeface="Times New Roman"/>
              </a:rPr>
              <a:t>infection</a:t>
            </a:r>
            <a:endParaRPr sz="2600">
              <a:latin typeface="Times New Roman"/>
              <a:cs typeface="Times New Roman"/>
            </a:endParaRPr>
          </a:p>
          <a:p>
            <a:pPr marL="330835" marR="932180" indent="-318770">
              <a:lnSpc>
                <a:spcPts val="2990"/>
              </a:lnSpc>
              <a:spcBef>
                <a:spcPts val="140"/>
              </a:spcBef>
              <a:buClr>
                <a:srgbClr val="EFAC00"/>
              </a:buClr>
              <a:buSzPct val="78846"/>
              <a:buFont typeface="OpenSymbol"/>
              <a:buChar char=""/>
              <a:tabLst>
                <a:tab pos="331470" algn="l"/>
              </a:tabLst>
            </a:pPr>
            <a:r>
              <a:rPr sz="2600" spc="-110" dirty="0">
                <a:solidFill>
                  <a:srgbClr val="FF0000"/>
                </a:solidFill>
                <a:latin typeface="Times New Roman"/>
                <a:cs typeface="Times New Roman"/>
              </a:rPr>
              <a:t>Respiratory </a:t>
            </a:r>
            <a:r>
              <a:rPr sz="2600" spc="-114" dirty="0">
                <a:solidFill>
                  <a:srgbClr val="FF0000"/>
                </a:solidFill>
                <a:latin typeface="Times New Roman"/>
                <a:cs typeface="Times New Roman"/>
              </a:rPr>
              <a:t>infection </a:t>
            </a:r>
            <a:r>
              <a:rPr sz="2600" dirty="0">
                <a:latin typeface="Times New Roman"/>
                <a:cs typeface="Times New Roman"/>
              </a:rPr>
              <a:t>– </a:t>
            </a:r>
            <a:r>
              <a:rPr sz="2600" spc="-145" dirty="0">
                <a:latin typeface="Times New Roman"/>
                <a:cs typeface="Times New Roman"/>
              </a:rPr>
              <a:t>especially </a:t>
            </a:r>
            <a:r>
              <a:rPr sz="2600" spc="-45" dirty="0">
                <a:latin typeface="Times New Roman"/>
                <a:cs typeface="Times New Roman"/>
              </a:rPr>
              <a:t>pt </a:t>
            </a:r>
            <a:r>
              <a:rPr sz="2600" spc="-55" dirty="0">
                <a:latin typeface="Times New Roman"/>
                <a:cs typeface="Times New Roman"/>
              </a:rPr>
              <a:t>wt </a:t>
            </a:r>
            <a:r>
              <a:rPr sz="2600" spc="-140" dirty="0">
                <a:latin typeface="Times New Roman"/>
                <a:cs typeface="Times New Roman"/>
              </a:rPr>
              <a:t>cystic </a:t>
            </a:r>
            <a:r>
              <a:rPr sz="2600" spc="-370" dirty="0">
                <a:latin typeface="Times New Roman"/>
                <a:cs typeface="Times New Roman"/>
              </a:rPr>
              <a:t>fibrosis/  </a:t>
            </a:r>
            <a:r>
              <a:rPr sz="2600" spc="-130" dirty="0">
                <a:latin typeface="Times New Roman"/>
                <a:cs typeface="Times New Roman"/>
              </a:rPr>
              <a:t>immunosuppression</a:t>
            </a:r>
            <a:endParaRPr sz="2600">
              <a:latin typeface="Times New Roman"/>
              <a:cs typeface="Times New Roman"/>
            </a:endParaRPr>
          </a:p>
          <a:p>
            <a:pPr marL="331470" indent="-318770">
              <a:lnSpc>
                <a:spcPts val="2850"/>
              </a:lnSpc>
              <a:buClr>
                <a:srgbClr val="EFAC00"/>
              </a:buClr>
              <a:buSzPct val="78846"/>
              <a:buFont typeface="OpenSymbol"/>
              <a:buChar char=""/>
              <a:tabLst>
                <a:tab pos="331470" algn="l"/>
              </a:tabLst>
            </a:pPr>
            <a:r>
              <a:rPr sz="2600" spc="-105" dirty="0">
                <a:solidFill>
                  <a:srgbClr val="6F2F9F"/>
                </a:solidFill>
                <a:latin typeface="Times New Roman"/>
                <a:cs typeface="Times New Roman"/>
              </a:rPr>
              <a:t>External </a:t>
            </a:r>
            <a:r>
              <a:rPr sz="2600" spc="-95" dirty="0">
                <a:solidFill>
                  <a:srgbClr val="6F2F9F"/>
                </a:solidFill>
                <a:latin typeface="Times New Roman"/>
                <a:cs typeface="Times New Roman"/>
              </a:rPr>
              <a:t>ear </a:t>
            </a:r>
            <a:r>
              <a:rPr sz="2600" spc="-114" dirty="0">
                <a:solidFill>
                  <a:srgbClr val="6F2F9F"/>
                </a:solidFill>
                <a:latin typeface="Times New Roman"/>
                <a:cs typeface="Times New Roman"/>
              </a:rPr>
              <a:t>infection </a:t>
            </a:r>
            <a:r>
              <a:rPr sz="2600" spc="-85" dirty="0">
                <a:latin typeface="Times New Roman"/>
                <a:cs typeface="Times New Roman"/>
              </a:rPr>
              <a:t>(otitis</a:t>
            </a:r>
            <a:r>
              <a:rPr sz="2600" spc="70" dirty="0">
                <a:latin typeface="Times New Roman"/>
                <a:cs typeface="Times New Roman"/>
              </a:rPr>
              <a:t> </a:t>
            </a:r>
            <a:r>
              <a:rPr sz="2600" spc="-80" dirty="0">
                <a:latin typeface="Times New Roman"/>
                <a:cs typeface="Times New Roman"/>
              </a:rPr>
              <a:t>externa)</a:t>
            </a:r>
            <a:endParaRPr sz="2600">
              <a:latin typeface="Times New Roman"/>
              <a:cs typeface="Times New Roman"/>
            </a:endParaRPr>
          </a:p>
          <a:p>
            <a:pPr marL="331470" indent="-318770">
              <a:lnSpc>
                <a:spcPts val="2995"/>
              </a:lnSpc>
              <a:buClr>
                <a:srgbClr val="EFAC00"/>
              </a:buClr>
              <a:buSzPct val="78846"/>
              <a:buFont typeface="OpenSymbol"/>
              <a:buChar char=""/>
              <a:tabLst>
                <a:tab pos="331470" algn="l"/>
              </a:tabLst>
            </a:pPr>
            <a:r>
              <a:rPr sz="2600" spc="-200" dirty="0">
                <a:solidFill>
                  <a:srgbClr val="00CC00"/>
                </a:solidFill>
                <a:latin typeface="Times New Roman"/>
                <a:cs typeface="Times New Roman"/>
              </a:rPr>
              <a:t>Eye </a:t>
            </a:r>
            <a:r>
              <a:rPr sz="2600" spc="-114" dirty="0">
                <a:solidFill>
                  <a:srgbClr val="00CC00"/>
                </a:solidFill>
                <a:latin typeface="Times New Roman"/>
                <a:cs typeface="Times New Roman"/>
              </a:rPr>
              <a:t>infection </a:t>
            </a:r>
            <a:r>
              <a:rPr sz="2600" spc="-140" dirty="0">
                <a:latin typeface="Times New Roman"/>
                <a:cs typeface="Times New Roman"/>
              </a:rPr>
              <a:t>(usually </a:t>
            </a:r>
            <a:r>
              <a:rPr sz="2600" spc="-130" dirty="0">
                <a:latin typeface="Times New Roman"/>
                <a:cs typeface="Times New Roman"/>
              </a:rPr>
              <a:t>hospital</a:t>
            </a:r>
            <a:r>
              <a:rPr sz="2600" spc="195" dirty="0">
                <a:latin typeface="Times New Roman"/>
                <a:cs typeface="Times New Roman"/>
              </a:rPr>
              <a:t> </a:t>
            </a:r>
            <a:r>
              <a:rPr sz="2600" spc="-100" dirty="0">
                <a:latin typeface="Times New Roman"/>
                <a:cs typeface="Times New Roman"/>
              </a:rPr>
              <a:t>–acquired)</a:t>
            </a:r>
            <a:endParaRPr sz="2600">
              <a:latin typeface="Times New Roman"/>
              <a:cs typeface="Times New Roman"/>
            </a:endParaRPr>
          </a:p>
          <a:p>
            <a:pPr marL="331470" indent="-318770">
              <a:lnSpc>
                <a:spcPts val="3055"/>
              </a:lnSpc>
              <a:buClr>
                <a:srgbClr val="EFAC00"/>
              </a:buClr>
              <a:buSzPct val="78846"/>
              <a:buFont typeface="OpenSymbol"/>
              <a:buChar char=""/>
              <a:tabLst>
                <a:tab pos="331470" algn="l"/>
              </a:tabLst>
            </a:pPr>
            <a:r>
              <a:rPr sz="2600" spc="-150" dirty="0">
                <a:solidFill>
                  <a:srgbClr val="006FBF"/>
                </a:solidFill>
                <a:latin typeface="Times New Roman"/>
                <a:cs typeface="Times New Roman"/>
              </a:rPr>
              <a:t>Septicaemia </a:t>
            </a:r>
            <a:r>
              <a:rPr sz="2600" spc="-50" dirty="0">
                <a:latin typeface="Times New Roman"/>
                <a:cs typeface="Times New Roman"/>
              </a:rPr>
              <a:t>(pt </a:t>
            </a:r>
            <a:r>
              <a:rPr sz="2600" spc="-55" dirty="0">
                <a:latin typeface="Times New Roman"/>
                <a:cs typeface="Times New Roman"/>
              </a:rPr>
              <a:t>wt </a:t>
            </a:r>
            <a:r>
              <a:rPr sz="2600" spc="-75" dirty="0">
                <a:latin typeface="Times New Roman"/>
                <a:cs typeface="Times New Roman"/>
              </a:rPr>
              <a:t>poor </a:t>
            </a:r>
            <a:r>
              <a:rPr sz="2600" spc="-114" dirty="0">
                <a:latin typeface="Times New Roman"/>
                <a:cs typeface="Times New Roman"/>
              </a:rPr>
              <a:t>health) </a:t>
            </a:r>
            <a:r>
              <a:rPr sz="2600" dirty="0">
                <a:latin typeface="Times New Roman"/>
                <a:cs typeface="Times New Roman"/>
              </a:rPr>
              <a:t>– </a:t>
            </a:r>
            <a:r>
              <a:rPr sz="2600" spc="-95" dirty="0">
                <a:latin typeface="Times New Roman"/>
                <a:cs typeface="Times New Roman"/>
              </a:rPr>
              <a:t>proliferation </a:t>
            </a:r>
            <a:r>
              <a:rPr sz="2600" spc="-150" dirty="0">
                <a:latin typeface="Times New Roman"/>
                <a:cs typeface="Times New Roman"/>
              </a:rPr>
              <a:t>of </a:t>
            </a:r>
            <a:r>
              <a:rPr sz="2600" spc="-110" dirty="0">
                <a:latin typeface="Times New Roman"/>
                <a:cs typeface="Times New Roman"/>
              </a:rPr>
              <a:t>bacteria</a:t>
            </a:r>
            <a:r>
              <a:rPr sz="2600" spc="85" dirty="0">
                <a:latin typeface="Times New Roman"/>
                <a:cs typeface="Times New Roman"/>
              </a:rPr>
              <a:t> </a:t>
            </a:r>
            <a:r>
              <a:rPr sz="2600" spc="-480" dirty="0">
                <a:latin typeface="Times New Roman"/>
                <a:cs typeface="Times New Roman"/>
              </a:rPr>
              <a:t>in</a:t>
            </a:r>
            <a:endParaRPr sz="2600">
              <a:latin typeface="Times New Roman"/>
              <a:cs typeface="Times New Roman"/>
            </a:endParaRPr>
          </a:p>
          <a:p>
            <a:pPr marL="330835">
              <a:lnSpc>
                <a:spcPct val="100000"/>
              </a:lnSpc>
              <a:spcBef>
                <a:spcPts val="180"/>
              </a:spcBef>
            </a:pPr>
            <a:r>
              <a:rPr sz="2600" spc="-120" dirty="0">
                <a:latin typeface="Times New Roman"/>
                <a:cs typeface="Times New Roman"/>
              </a:rPr>
              <a:t>blood </a:t>
            </a:r>
            <a:r>
              <a:rPr sz="2600" spc="4515" dirty="0">
                <a:latin typeface="OpenSymbol"/>
                <a:cs typeface="OpenSymbol"/>
              </a:rPr>
              <a:t></a:t>
            </a:r>
            <a:r>
              <a:rPr sz="2600" spc="-640" dirty="0">
                <a:latin typeface="OpenSymbol"/>
                <a:cs typeface="OpenSymbol"/>
              </a:rPr>
              <a:t> </a:t>
            </a:r>
            <a:r>
              <a:rPr sz="2600" spc="-120" dirty="0">
                <a:latin typeface="Times New Roman"/>
                <a:cs typeface="Times New Roman"/>
              </a:rPr>
              <a:t>fever </a:t>
            </a:r>
            <a:r>
              <a:rPr sz="2600" spc="-425" dirty="0">
                <a:latin typeface="Times New Roman"/>
                <a:cs typeface="Times New Roman"/>
              </a:rPr>
              <a:t>&amp; </a:t>
            </a:r>
            <a:r>
              <a:rPr sz="2600" spc="-125" dirty="0">
                <a:latin typeface="Times New Roman"/>
                <a:cs typeface="Times New Roman"/>
              </a:rPr>
              <a:t>organ </a:t>
            </a:r>
            <a:r>
              <a:rPr sz="2600" spc="-190" dirty="0">
                <a:latin typeface="Times New Roman"/>
                <a:cs typeface="Times New Roman"/>
              </a:rPr>
              <a:t>damage</a:t>
            </a:r>
            <a:r>
              <a:rPr sz="3200" spc="-190" dirty="0">
                <a:latin typeface="Trebuchet MS"/>
                <a:cs typeface="Trebuchet MS"/>
              </a:rPr>
              <a:t>.</a:t>
            </a:r>
            <a:endParaRPr sz="320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44000" cy="2602230"/>
            </a:xfrm>
            <a:custGeom>
              <a:avLst/>
              <a:gdLst/>
              <a:ahLst/>
              <a:cxnLst/>
              <a:rect l="l" t="t" r="r" b="b"/>
              <a:pathLst>
                <a:path w="9144000" h="2602230">
                  <a:moveTo>
                    <a:pt x="9144000" y="0"/>
                  </a:moveTo>
                  <a:lnTo>
                    <a:pt x="0" y="0"/>
                  </a:lnTo>
                  <a:lnTo>
                    <a:pt x="0" y="2602229"/>
                  </a:lnTo>
                  <a:lnTo>
                    <a:pt x="9144000" y="2602229"/>
                  </a:lnTo>
                  <a:close/>
                </a:path>
              </a:pathLst>
            </a:custGeom>
            <a:solidFill>
              <a:srgbClr val="000000"/>
            </a:solidFill>
          </p:spPr>
          <p:txBody>
            <a:bodyPr wrap="square" lIns="0" tIns="0" rIns="0" bIns="0" rtlCol="0"/>
            <a:lstStyle/>
            <a:p>
              <a:endParaRPr/>
            </a:p>
          </p:txBody>
        </p:sp>
        <p:sp>
          <p:nvSpPr>
            <p:cNvPr id="5" name="object 5"/>
            <p:cNvSpPr/>
            <p:nvPr/>
          </p:nvSpPr>
          <p:spPr>
            <a:xfrm>
              <a:off x="0" y="2647950"/>
              <a:ext cx="9144000" cy="10160"/>
            </a:xfrm>
            <a:custGeom>
              <a:avLst/>
              <a:gdLst/>
              <a:ahLst/>
              <a:cxnLst/>
              <a:rect l="l" t="t" r="r" b="b"/>
              <a:pathLst>
                <a:path w="9144000" h="10160">
                  <a:moveTo>
                    <a:pt x="0" y="10160"/>
                  </a:moveTo>
                  <a:lnTo>
                    <a:pt x="9144000" y="10160"/>
                  </a:lnTo>
                  <a:lnTo>
                    <a:pt x="9144000" y="0"/>
                  </a:lnTo>
                  <a:lnTo>
                    <a:pt x="0" y="0"/>
                  </a:lnTo>
                  <a:lnTo>
                    <a:pt x="0" y="10160"/>
                  </a:lnTo>
                  <a:close/>
                </a:path>
              </a:pathLst>
            </a:custGeom>
            <a:solidFill>
              <a:srgbClr val="000000">
                <a:alpha val="59997"/>
              </a:srgbClr>
            </a:solidFill>
          </p:spPr>
          <p:txBody>
            <a:bodyPr wrap="square" lIns="0" tIns="0" rIns="0" bIns="0" rtlCol="0"/>
            <a:lstStyle/>
            <a:p>
              <a:endParaRPr/>
            </a:p>
          </p:txBody>
        </p:sp>
        <p:sp>
          <p:nvSpPr>
            <p:cNvPr id="6" name="object 6"/>
            <p:cNvSpPr/>
            <p:nvPr/>
          </p:nvSpPr>
          <p:spPr>
            <a:xfrm>
              <a:off x="0" y="2602229"/>
              <a:ext cx="9144000" cy="45720"/>
            </a:xfrm>
            <a:custGeom>
              <a:avLst/>
              <a:gdLst/>
              <a:ahLst/>
              <a:cxnLst/>
              <a:rect l="l" t="t" r="r" b="b"/>
              <a:pathLst>
                <a:path w="9144000" h="45719">
                  <a:moveTo>
                    <a:pt x="9144000" y="0"/>
                  </a:moveTo>
                  <a:lnTo>
                    <a:pt x="0" y="0"/>
                  </a:lnTo>
                  <a:lnTo>
                    <a:pt x="0" y="45720"/>
                  </a:lnTo>
                  <a:lnTo>
                    <a:pt x="9144000" y="45720"/>
                  </a:lnTo>
                  <a:close/>
                </a:path>
              </a:pathLst>
            </a:custGeom>
            <a:solidFill>
              <a:srgbClr val="FFFFFF"/>
            </a:solidFill>
          </p:spPr>
          <p:txBody>
            <a:bodyPr wrap="square" lIns="0" tIns="0" rIns="0" bIns="0" rtlCol="0"/>
            <a:lstStyle/>
            <a:p>
              <a:endParaRPr/>
            </a:p>
          </p:txBody>
        </p:sp>
        <p:sp>
          <p:nvSpPr>
            <p:cNvPr id="7" name="object 7"/>
            <p:cNvSpPr/>
            <p:nvPr/>
          </p:nvSpPr>
          <p:spPr>
            <a:xfrm>
              <a:off x="407669" y="615950"/>
              <a:ext cx="8223250" cy="165100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52" y="1287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7040" y="1708150"/>
            <a:ext cx="8188959" cy="4598695"/>
          </a:xfrm>
          <a:prstGeom prst="rect">
            <a:avLst/>
          </a:prstGeom>
        </p:spPr>
        <p:txBody>
          <a:bodyPr vert="horz" wrap="square" lIns="0" tIns="12700" rIns="0" bIns="0" rtlCol="0">
            <a:spAutoFit/>
          </a:bodyPr>
          <a:lstStyle/>
          <a:p>
            <a:pPr marL="368935" marR="43180" indent="-318770">
              <a:lnSpc>
                <a:spcPct val="100000"/>
              </a:lnSpc>
              <a:spcBef>
                <a:spcPts val="100"/>
              </a:spcBef>
              <a:buClr>
                <a:srgbClr val="EFAC00"/>
              </a:buClr>
              <a:buSzPct val="79629"/>
              <a:buFont typeface="OpenSymbol"/>
              <a:buChar char=""/>
              <a:tabLst>
                <a:tab pos="369570" algn="l"/>
              </a:tabLst>
            </a:pPr>
            <a:r>
              <a:rPr sz="2700" spc="-160" dirty="0">
                <a:latin typeface="Times New Roman"/>
                <a:cs typeface="Times New Roman"/>
              </a:rPr>
              <a:t>Known </a:t>
            </a:r>
            <a:r>
              <a:rPr sz="2700" spc="-215" dirty="0">
                <a:latin typeface="Times New Roman"/>
                <a:cs typeface="Times New Roman"/>
              </a:rPr>
              <a:t>as </a:t>
            </a:r>
            <a:r>
              <a:rPr sz="2700" spc="-80" dirty="0">
                <a:latin typeface="Times New Roman"/>
                <a:cs typeface="Times New Roman"/>
              </a:rPr>
              <a:t>the </a:t>
            </a:r>
            <a:r>
              <a:rPr sz="2700" b="1" dirty="0">
                <a:latin typeface="Times New Roman"/>
                <a:cs typeface="Times New Roman"/>
              </a:rPr>
              <a:t>nitrifying </a:t>
            </a:r>
            <a:r>
              <a:rPr sz="2700" b="1" spc="-25" dirty="0">
                <a:latin typeface="Times New Roman"/>
                <a:cs typeface="Times New Roman"/>
              </a:rPr>
              <a:t>bacteria </a:t>
            </a:r>
            <a:r>
              <a:rPr sz="2700" spc="-50" dirty="0">
                <a:latin typeface="Times New Roman"/>
                <a:cs typeface="Times New Roman"/>
              </a:rPr>
              <a:t>or </a:t>
            </a:r>
            <a:r>
              <a:rPr sz="2700" spc="-140" dirty="0">
                <a:latin typeface="Times New Roman"/>
                <a:cs typeface="Times New Roman"/>
              </a:rPr>
              <a:t>called </a:t>
            </a:r>
            <a:r>
              <a:rPr sz="2700" spc="-215" dirty="0">
                <a:latin typeface="Times New Roman"/>
                <a:cs typeface="Times New Roman"/>
              </a:rPr>
              <a:t>a </a:t>
            </a:r>
            <a:r>
              <a:rPr sz="2700" spc="-140" dirty="0">
                <a:latin typeface="Times New Roman"/>
                <a:cs typeface="Times New Roman"/>
              </a:rPr>
              <a:t>common </a:t>
            </a:r>
            <a:r>
              <a:rPr sz="2700" spc="-500" dirty="0">
                <a:latin typeface="Times New Roman"/>
                <a:cs typeface="Times New Roman"/>
              </a:rPr>
              <a:t>fertile  </a:t>
            </a:r>
            <a:r>
              <a:rPr sz="2700" spc="-90" dirty="0">
                <a:latin typeface="Times New Roman"/>
                <a:cs typeface="Times New Roman"/>
              </a:rPr>
              <a:t>bacteria.</a:t>
            </a:r>
            <a:endParaRPr sz="2700" dirty="0">
              <a:latin typeface="Times New Roman"/>
              <a:cs typeface="Times New Roman"/>
            </a:endParaRPr>
          </a:p>
          <a:p>
            <a:pPr marL="368935" marR="72390" indent="-318770">
              <a:lnSpc>
                <a:spcPct val="100000"/>
              </a:lnSpc>
              <a:buClr>
                <a:srgbClr val="EFAC00"/>
              </a:buClr>
              <a:buSzPct val="79629"/>
              <a:buFont typeface="OpenSymbol"/>
              <a:buChar char=""/>
              <a:tabLst>
                <a:tab pos="369570" algn="l"/>
              </a:tabLst>
            </a:pPr>
            <a:r>
              <a:rPr sz="2700" spc="-145" dirty="0">
                <a:latin typeface="Times New Roman"/>
                <a:cs typeface="Times New Roman"/>
              </a:rPr>
              <a:t>Are </a:t>
            </a:r>
            <a:r>
              <a:rPr sz="2700" spc="-95" dirty="0">
                <a:latin typeface="Times New Roman"/>
                <a:cs typeface="Times New Roman"/>
              </a:rPr>
              <a:t>strictly </a:t>
            </a:r>
            <a:r>
              <a:rPr sz="2700" spc="-105" dirty="0">
                <a:latin typeface="Times New Roman"/>
                <a:cs typeface="Times New Roman"/>
              </a:rPr>
              <a:t>autotrophic.Chemolitrophically </a:t>
            </a:r>
            <a:r>
              <a:rPr sz="2700" spc="-95" dirty="0">
                <a:latin typeface="Times New Roman"/>
                <a:cs typeface="Times New Roman"/>
              </a:rPr>
              <a:t>at </a:t>
            </a:r>
            <a:r>
              <a:rPr sz="2700" spc="-80" dirty="0">
                <a:latin typeface="Times New Roman"/>
                <a:cs typeface="Times New Roman"/>
              </a:rPr>
              <a:t>the </a:t>
            </a:r>
            <a:r>
              <a:rPr sz="2700" spc="-130" dirty="0">
                <a:latin typeface="Times New Roman"/>
                <a:cs typeface="Times New Roman"/>
              </a:rPr>
              <a:t>expense </a:t>
            </a:r>
            <a:r>
              <a:rPr sz="2700" spc="-894" dirty="0">
                <a:latin typeface="Times New Roman"/>
                <a:cs typeface="Times New Roman"/>
              </a:rPr>
              <a:t>of </a:t>
            </a:r>
            <a:r>
              <a:rPr sz="2700" spc="-415" dirty="0" smtClean="0">
                <a:latin typeface="Times New Roman"/>
                <a:cs typeface="Times New Roman"/>
              </a:rPr>
              <a:t> </a:t>
            </a:r>
            <a:r>
              <a:rPr lang="en-US" sz="2700" spc="-415" dirty="0" smtClean="0">
                <a:latin typeface="Times New Roman"/>
                <a:cs typeface="Times New Roman"/>
              </a:rPr>
              <a:t>  </a:t>
            </a:r>
            <a:r>
              <a:rPr sz="2700" spc="-100" dirty="0" smtClean="0">
                <a:latin typeface="Times New Roman"/>
                <a:cs typeface="Times New Roman"/>
              </a:rPr>
              <a:t>reduced </a:t>
            </a:r>
            <a:r>
              <a:rPr sz="2700" spc="-135" dirty="0" smtClean="0">
                <a:latin typeface="Times New Roman"/>
                <a:cs typeface="Times New Roman"/>
              </a:rPr>
              <a:t>inorganic </a:t>
            </a:r>
            <a:r>
              <a:rPr sz="2700" spc="-95" dirty="0">
                <a:latin typeface="Times New Roman"/>
                <a:cs typeface="Times New Roman"/>
              </a:rPr>
              <a:t>nitrogen </a:t>
            </a:r>
            <a:r>
              <a:rPr sz="2700" spc="-140" dirty="0">
                <a:latin typeface="Times New Roman"/>
                <a:cs typeface="Times New Roman"/>
              </a:rPr>
              <a:t>compounds </a:t>
            </a:r>
            <a:r>
              <a:rPr sz="2700" spc="-110" dirty="0">
                <a:latin typeface="Times New Roman"/>
                <a:cs typeface="Times New Roman"/>
              </a:rPr>
              <a:t>(oxidation </a:t>
            </a:r>
            <a:r>
              <a:rPr sz="2700" spc="-160" dirty="0">
                <a:latin typeface="Times New Roman"/>
                <a:cs typeface="Times New Roman"/>
              </a:rPr>
              <a:t>of </a:t>
            </a:r>
            <a:r>
              <a:rPr sz="2700" spc="-165" dirty="0">
                <a:latin typeface="Times New Roman"/>
                <a:cs typeface="Times New Roman"/>
              </a:rPr>
              <a:t>ammonia  </a:t>
            </a:r>
            <a:r>
              <a:rPr sz="2700" spc="-40" dirty="0">
                <a:latin typeface="Times New Roman"/>
                <a:cs typeface="Times New Roman"/>
              </a:rPr>
              <a:t>to</a:t>
            </a:r>
            <a:r>
              <a:rPr sz="2700" spc="-75" dirty="0">
                <a:latin typeface="Times New Roman"/>
                <a:cs typeface="Times New Roman"/>
              </a:rPr>
              <a:t> </a:t>
            </a:r>
            <a:r>
              <a:rPr sz="2700" spc="-65" dirty="0">
                <a:latin typeface="Times New Roman"/>
                <a:cs typeface="Times New Roman"/>
              </a:rPr>
              <a:t>nitrates).</a:t>
            </a:r>
            <a:endParaRPr sz="2700" dirty="0">
              <a:latin typeface="Times New Roman"/>
              <a:cs typeface="Times New Roman"/>
            </a:endParaRPr>
          </a:p>
          <a:p>
            <a:pPr>
              <a:lnSpc>
                <a:spcPct val="100000"/>
              </a:lnSpc>
              <a:spcBef>
                <a:spcPts val="20"/>
              </a:spcBef>
              <a:buClr>
                <a:srgbClr val="EFAC00"/>
              </a:buClr>
              <a:buFont typeface="OpenSymbol"/>
              <a:buChar char=""/>
            </a:pPr>
            <a:endParaRPr sz="2800" dirty="0">
              <a:latin typeface="Times New Roman"/>
              <a:cs typeface="Times New Roman"/>
            </a:endParaRPr>
          </a:p>
          <a:p>
            <a:pPr marL="369570" indent="-318770">
              <a:lnSpc>
                <a:spcPct val="100000"/>
              </a:lnSpc>
              <a:buClr>
                <a:srgbClr val="EFAC00"/>
              </a:buClr>
              <a:buSzPct val="79629"/>
              <a:buFont typeface="OpenSymbol"/>
              <a:buChar char=""/>
              <a:tabLst>
                <a:tab pos="369570" algn="l"/>
              </a:tabLst>
            </a:pPr>
            <a:r>
              <a:rPr sz="2700" i="1" spc="-250" dirty="0">
                <a:solidFill>
                  <a:srgbClr val="FF0000"/>
                </a:solidFill>
                <a:latin typeface="Times New Roman"/>
                <a:cs typeface="Times New Roman"/>
              </a:rPr>
              <a:t>Nitrobacter</a:t>
            </a:r>
            <a:endParaRPr sz="2700" dirty="0">
              <a:latin typeface="Times New Roman"/>
              <a:cs typeface="Times New Roman"/>
            </a:endParaRPr>
          </a:p>
          <a:p>
            <a:pPr marL="369570" indent="-318770">
              <a:lnSpc>
                <a:spcPct val="100000"/>
              </a:lnSpc>
              <a:buClr>
                <a:srgbClr val="EFAC00"/>
              </a:buClr>
              <a:buSzPct val="79629"/>
              <a:buFont typeface="OpenSymbol"/>
              <a:buChar char=""/>
              <a:tabLst>
                <a:tab pos="369570" algn="l"/>
              </a:tabLst>
            </a:pPr>
            <a:r>
              <a:rPr sz="2700" i="1" spc="-229" dirty="0">
                <a:latin typeface="Times New Roman"/>
                <a:cs typeface="Times New Roman"/>
              </a:rPr>
              <a:t>Nitrospina</a:t>
            </a:r>
            <a:endParaRPr sz="2700" dirty="0">
              <a:latin typeface="Times New Roman"/>
              <a:cs typeface="Times New Roman"/>
            </a:endParaRPr>
          </a:p>
          <a:p>
            <a:pPr marL="369570" indent="-318770">
              <a:lnSpc>
                <a:spcPct val="100000"/>
              </a:lnSpc>
              <a:buClr>
                <a:srgbClr val="EFAC00"/>
              </a:buClr>
              <a:buSzPct val="79629"/>
              <a:buFont typeface="OpenSymbol"/>
              <a:buChar char=""/>
              <a:tabLst>
                <a:tab pos="369570" algn="l"/>
              </a:tabLst>
            </a:pPr>
            <a:r>
              <a:rPr sz="2700" i="1" spc="-285" dirty="0">
                <a:latin typeface="Times New Roman"/>
                <a:cs typeface="Times New Roman"/>
              </a:rPr>
              <a:t>Nitrococcus</a:t>
            </a:r>
            <a:endParaRPr sz="2700" dirty="0">
              <a:latin typeface="Times New Roman"/>
              <a:cs typeface="Times New Roman"/>
            </a:endParaRPr>
          </a:p>
          <a:p>
            <a:pPr marL="369570" indent="-318770">
              <a:lnSpc>
                <a:spcPct val="100000"/>
              </a:lnSpc>
              <a:buClr>
                <a:srgbClr val="EFAC00"/>
              </a:buClr>
              <a:buSzPct val="79629"/>
              <a:buFont typeface="OpenSymbol"/>
              <a:buChar char=""/>
              <a:tabLst>
                <a:tab pos="369570" algn="l"/>
              </a:tabLst>
            </a:pPr>
            <a:r>
              <a:rPr sz="2700" i="1" spc="-235" dirty="0">
                <a:latin typeface="Times New Roman"/>
                <a:cs typeface="Times New Roman"/>
              </a:rPr>
              <a:t>Nitrosipra</a:t>
            </a:r>
            <a:endParaRPr sz="2700" dirty="0">
              <a:latin typeface="Times New Roman"/>
              <a:cs typeface="Times New Roman"/>
            </a:endParaRPr>
          </a:p>
          <a:p>
            <a:pPr marL="369570" indent="-318770">
              <a:lnSpc>
                <a:spcPct val="100000"/>
              </a:lnSpc>
              <a:buClr>
                <a:srgbClr val="EFAC00"/>
              </a:buClr>
              <a:buSzPct val="79629"/>
              <a:buFont typeface="OpenSymbol"/>
              <a:buChar char=""/>
              <a:tabLst>
                <a:tab pos="369570" algn="l"/>
              </a:tabLst>
            </a:pPr>
            <a:r>
              <a:rPr sz="2700" i="1" spc="-285" dirty="0">
                <a:latin typeface="Times New Roman"/>
                <a:cs typeface="Times New Roman"/>
              </a:rPr>
              <a:t>Nitrosomonas</a:t>
            </a:r>
            <a:endParaRPr sz="27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18490" y="1794509"/>
            <a:ext cx="7891145" cy="1181100"/>
          </a:xfrm>
          <a:prstGeom prst="rect">
            <a:avLst/>
          </a:prstGeom>
        </p:spPr>
        <p:txBody>
          <a:bodyPr vert="horz" wrap="square" lIns="0" tIns="38735" rIns="0" bIns="0" rtlCol="0">
            <a:spAutoFit/>
          </a:bodyPr>
          <a:lstStyle/>
          <a:p>
            <a:pPr marL="330835" marR="5080" indent="-318770" algn="just">
              <a:lnSpc>
                <a:spcPts val="2990"/>
              </a:lnSpc>
              <a:spcBef>
                <a:spcPts val="305"/>
              </a:spcBef>
            </a:pPr>
            <a:r>
              <a:rPr sz="2050" spc="2465" dirty="0">
                <a:solidFill>
                  <a:srgbClr val="EFAC00"/>
                </a:solidFill>
                <a:latin typeface="OpenSymbol"/>
                <a:cs typeface="OpenSymbol"/>
              </a:rPr>
              <a:t></a:t>
            </a:r>
            <a:r>
              <a:rPr sz="2050" spc="465" dirty="0">
                <a:solidFill>
                  <a:srgbClr val="EFAC00"/>
                </a:solidFill>
                <a:latin typeface="OpenSymbol"/>
                <a:cs typeface="OpenSymbol"/>
              </a:rPr>
              <a:t> </a:t>
            </a:r>
            <a:r>
              <a:rPr sz="2600" spc="-120" dirty="0"/>
              <a:t>Naturally </a:t>
            </a:r>
            <a:r>
              <a:rPr sz="2600" spc="-130" dirty="0"/>
              <a:t>found </a:t>
            </a:r>
            <a:r>
              <a:rPr sz="2600" spc="-120" dirty="0"/>
              <a:t>in </a:t>
            </a:r>
            <a:r>
              <a:rPr sz="2600" spc="-90" dirty="0">
                <a:solidFill>
                  <a:srgbClr val="00AF4F"/>
                </a:solidFill>
              </a:rPr>
              <a:t>rice </a:t>
            </a:r>
            <a:r>
              <a:rPr sz="2600" spc="-155" dirty="0">
                <a:solidFill>
                  <a:srgbClr val="00AF4F"/>
                </a:solidFill>
              </a:rPr>
              <a:t>paddy </a:t>
            </a:r>
            <a:r>
              <a:rPr sz="2600" spc="-105" dirty="0">
                <a:solidFill>
                  <a:srgbClr val="00AF4F"/>
                </a:solidFill>
              </a:rPr>
              <a:t>fields, </a:t>
            </a:r>
            <a:r>
              <a:rPr sz="2600" spc="-85" dirty="0">
                <a:solidFill>
                  <a:srgbClr val="00AF4F"/>
                </a:solidFill>
              </a:rPr>
              <a:t>the </a:t>
            </a:r>
            <a:r>
              <a:rPr sz="2600" spc="-130" dirty="0">
                <a:solidFill>
                  <a:srgbClr val="00AF4F"/>
                </a:solidFill>
              </a:rPr>
              <a:t>mud </a:t>
            </a:r>
            <a:r>
              <a:rPr sz="2600" spc="-120" dirty="0">
                <a:solidFill>
                  <a:srgbClr val="00AF4F"/>
                </a:solidFill>
              </a:rPr>
              <a:t>in </a:t>
            </a:r>
            <a:r>
              <a:rPr sz="2600" spc="-80" dirty="0">
                <a:solidFill>
                  <a:srgbClr val="00AF4F"/>
                </a:solidFill>
              </a:rPr>
              <a:t>river </a:t>
            </a:r>
            <a:r>
              <a:rPr sz="2600" spc="-165" dirty="0">
                <a:solidFill>
                  <a:srgbClr val="00AF4F"/>
                </a:solidFill>
              </a:rPr>
              <a:t>banks </a:t>
            </a:r>
            <a:r>
              <a:rPr sz="2600" spc="-1080" dirty="0">
                <a:solidFill>
                  <a:srgbClr val="00AF4F"/>
                </a:solidFill>
              </a:rPr>
              <a:t>and </a:t>
            </a:r>
            <a:r>
              <a:rPr sz="2600" spc="-640" dirty="0">
                <a:solidFill>
                  <a:srgbClr val="00AF4F"/>
                </a:solidFill>
              </a:rPr>
              <a:t> </a:t>
            </a:r>
            <a:r>
              <a:rPr sz="2600" spc="-140" dirty="0">
                <a:solidFill>
                  <a:srgbClr val="00AF4F"/>
                </a:solidFill>
              </a:rPr>
              <a:t>surface </a:t>
            </a:r>
            <a:r>
              <a:rPr sz="2600" spc="-130" dirty="0">
                <a:solidFill>
                  <a:srgbClr val="00AF4F"/>
                </a:solidFill>
              </a:rPr>
              <a:t>stagnant </a:t>
            </a:r>
            <a:r>
              <a:rPr sz="2600" spc="-45" dirty="0">
                <a:solidFill>
                  <a:srgbClr val="00AF4F"/>
                </a:solidFill>
              </a:rPr>
              <a:t>water</a:t>
            </a:r>
            <a:r>
              <a:rPr sz="2600" spc="-45" dirty="0"/>
              <a:t>. </a:t>
            </a:r>
            <a:r>
              <a:rPr sz="2600" spc="-135" dirty="0"/>
              <a:t>The </a:t>
            </a:r>
            <a:r>
              <a:rPr sz="2600" spc="-145" dirty="0"/>
              <a:t>organism </a:t>
            </a:r>
            <a:r>
              <a:rPr sz="2600" spc="-160" dirty="0"/>
              <a:t>can </a:t>
            </a:r>
            <a:r>
              <a:rPr sz="2600" spc="-110" dirty="0">
                <a:solidFill>
                  <a:srgbClr val="CC0066"/>
                </a:solidFill>
              </a:rPr>
              <a:t>infect </a:t>
            </a:r>
            <a:r>
              <a:rPr sz="2600" spc="-60" dirty="0">
                <a:solidFill>
                  <a:srgbClr val="CC0066"/>
                </a:solidFill>
              </a:rPr>
              <a:t>cattle, </a:t>
            </a:r>
            <a:r>
              <a:rPr sz="2600" spc="-165" dirty="0">
                <a:solidFill>
                  <a:srgbClr val="CC0066"/>
                </a:solidFill>
              </a:rPr>
              <a:t>pigs </a:t>
            </a:r>
            <a:r>
              <a:rPr sz="2600" spc="-150" dirty="0">
                <a:solidFill>
                  <a:srgbClr val="CC0066"/>
                </a:solidFill>
              </a:rPr>
              <a:t>and  </a:t>
            </a:r>
            <a:r>
              <a:rPr sz="2600" spc="-65" dirty="0">
                <a:solidFill>
                  <a:srgbClr val="CC0066"/>
                </a:solidFill>
              </a:rPr>
              <a:t>other</a:t>
            </a:r>
            <a:r>
              <a:rPr sz="2600" spc="-70" dirty="0">
                <a:solidFill>
                  <a:srgbClr val="CC0066"/>
                </a:solidFill>
              </a:rPr>
              <a:t> </a:t>
            </a:r>
            <a:r>
              <a:rPr sz="2600" spc="-114" dirty="0">
                <a:solidFill>
                  <a:srgbClr val="CC0066"/>
                </a:solidFill>
              </a:rPr>
              <a:t>animal</a:t>
            </a:r>
            <a:r>
              <a:rPr sz="2600" spc="-114" dirty="0"/>
              <a:t>.</a:t>
            </a:r>
            <a:endParaRPr sz="2600">
              <a:latin typeface="OpenSymbol"/>
              <a:cs typeface="OpenSymbo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490" y="1794509"/>
            <a:ext cx="7799705" cy="3081020"/>
          </a:xfrm>
          <a:prstGeom prst="rect">
            <a:avLst/>
          </a:prstGeom>
        </p:spPr>
        <p:txBody>
          <a:bodyPr vert="horz" wrap="square" lIns="0" tIns="12700" rIns="0" bIns="0" rtlCol="0">
            <a:spAutoFit/>
          </a:bodyPr>
          <a:lstStyle/>
          <a:p>
            <a:pPr marL="331470" indent="-318770">
              <a:lnSpc>
                <a:spcPts val="3055"/>
              </a:lnSpc>
              <a:spcBef>
                <a:spcPts val="100"/>
              </a:spcBef>
              <a:buClr>
                <a:srgbClr val="EFAC00"/>
              </a:buClr>
              <a:buSzPct val="78846"/>
              <a:buFont typeface="OpenSymbol"/>
              <a:buChar char=""/>
              <a:tabLst>
                <a:tab pos="331470" algn="l"/>
              </a:tabLst>
            </a:pPr>
            <a:r>
              <a:rPr sz="2600" spc="-155" dirty="0">
                <a:latin typeface="Times New Roman"/>
                <a:cs typeface="Times New Roman"/>
              </a:rPr>
              <a:t>Cause </a:t>
            </a:r>
            <a:r>
              <a:rPr sz="2600" spc="-135" dirty="0">
                <a:solidFill>
                  <a:srgbClr val="BF0000"/>
                </a:solidFill>
                <a:latin typeface="Times New Roman"/>
                <a:cs typeface="Times New Roman"/>
              </a:rPr>
              <a:t>melioidosis </a:t>
            </a:r>
            <a:r>
              <a:rPr sz="2600" spc="-120" dirty="0">
                <a:latin typeface="Times New Roman"/>
                <a:cs typeface="Times New Roman"/>
              </a:rPr>
              <a:t>in </a:t>
            </a:r>
            <a:r>
              <a:rPr sz="2600" spc="-155" dirty="0">
                <a:latin typeface="Times New Roman"/>
                <a:cs typeface="Times New Roman"/>
              </a:rPr>
              <a:t>human </a:t>
            </a:r>
            <a:r>
              <a:rPr sz="2600" spc="-145" dirty="0">
                <a:latin typeface="Times New Roman"/>
                <a:cs typeface="Times New Roman"/>
              </a:rPr>
              <a:t>and</a:t>
            </a:r>
            <a:r>
              <a:rPr sz="2600" spc="225" dirty="0">
                <a:latin typeface="Times New Roman"/>
                <a:cs typeface="Times New Roman"/>
              </a:rPr>
              <a:t> </a:t>
            </a:r>
            <a:r>
              <a:rPr sz="2600" spc="-155" dirty="0">
                <a:latin typeface="Times New Roman"/>
                <a:cs typeface="Times New Roman"/>
              </a:rPr>
              <a:t>animal</a:t>
            </a:r>
            <a:endParaRPr sz="2600">
              <a:latin typeface="Times New Roman"/>
              <a:cs typeface="Times New Roman"/>
            </a:endParaRPr>
          </a:p>
          <a:p>
            <a:pPr marL="330835" marR="5080" indent="-318770">
              <a:lnSpc>
                <a:spcPts val="2990"/>
              </a:lnSpc>
              <a:spcBef>
                <a:spcPts val="140"/>
              </a:spcBef>
              <a:buClr>
                <a:srgbClr val="EFAC00"/>
              </a:buClr>
              <a:buSzPct val="78846"/>
              <a:buFont typeface="OpenSymbol"/>
              <a:buChar char=""/>
              <a:tabLst>
                <a:tab pos="331470" algn="l"/>
              </a:tabLst>
            </a:pPr>
            <a:r>
              <a:rPr sz="2600" spc="-155" dirty="0">
                <a:latin typeface="Times New Roman"/>
                <a:cs typeface="Times New Roman"/>
              </a:rPr>
              <a:t>Area </a:t>
            </a:r>
            <a:r>
              <a:rPr sz="2600" spc="-150" dirty="0">
                <a:latin typeface="Times New Roman"/>
                <a:cs typeface="Times New Roman"/>
              </a:rPr>
              <a:t>of </a:t>
            </a:r>
            <a:r>
              <a:rPr sz="2600" spc="-95" dirty="0">
                <a:latin typeface="Times New Roman"/>
                <a:cs typeface="Times New Roman"/>
              </a:rPr>
              <a:t>countries </a:t>
            </a:r>
            <a:r>
              <a:rPr sz="2600" spc="-85" dirty="0">
                <a:latin typeface="Times New Roman"/>
                <a:cs typeface="Times New Roman"/>
              </a:rPr>
              <a:t>that </a:t>
            </a:r>
            <a:r>
              <a:rPr sz="2600" spc="-180" dirty="0">
                <a:latin typeface="Times New Roman"/>
                <a:cs typeface="Times New Roman"/>
              </a:rPr>
              <a:t>have </a:t>
            </a:r>
            <a:r>
              <a:rPr sz="2600" spc="-114" dirty="0">
                <a:latin typeface="Times New Roman"/>
                <a:cs typeface="Times New Roman"/>
              </a:rPr>
              <a:t>rice-growing </a:t>
            </a:r>
            <a:r>
              <a:rPr sz="2600" spc="-80" dirty="0">
                <a:latin typeface="Times New Roman"/>
                <a:cs typeface="Times New Roman"/>
              </a:rPr>
              <a:t>area, </a:t>
            </a:r>
            <a:r>
              <a:rPr sz="2600" spc="-85" dirty="0">
                <a:latin typeface="Times New Roman"/>
                <a:cs typeface="Times New Roman"/>
              </a:rPr>
              <a:t>the </a:t>
            </a:r>
            <a:r>
              <a:rPr sz="2600" spc="-110" dirty="0">
                <a:latin typeface="Times New Roman"/>
                <a:cs typeface="Times New Roman"/>
              </a:rPr>
              <a:t>bacteria </a:t>
            </a:r>
            <a:r>
              <a:rPr sz="2600" spc="-755" dirty="0">
                <a:latin typeface="Times New Roman"/>
                <a:cs typeface="Times New Roman"/>
              </a:rPr>
              <a:t>will </a:t>
            </a:r>
            <a:r>
              <a:rPr sz="2600" spc="-140" dirty="0">
                <a:latin typeface="Times New Roman"/>
                <a:cs typeface="Times New Roman"/>
              </a:rPr>
              <a:t> </a:t>
            </a:r>
            <a:r>
              <a:rPr sz="2600" spc="-55" dirty="0">
                <a:latin typeface="Times New Roman"/>
                <a:cs typeface="Times New Roman"/>
              </a:rPr>
              <a:t>enter </a:t>
            </a:r>
            <a:r>
              <a:rPr sz="2600" spc="-110" dirty="0">
                <a:latin typeface="Times New Roman"/>
                <a:cs typeface="Times New Roman"/>
              </a:rPr>
              <a:t>open </a:t>
            </a:r>
            <a:r>
              <a:rPr sz="2600" spc="-135" dirty="0">
                <a:latin typeface="Times New Roman"/>
                <a:cs typeface="Times New Roman"/>
              </a:rPr>
              <a:t>wounds </a:t>
            </a:r>
            <a:r>
              <a:rPr sz="2600" spc="-75" dirty="0">
                <a:latin typeface="Times New Roman"/>
                <a:cs typeface="Times New Roman"/>
              </a:rPr>
              <a:t>but </a:t>
            </a:r>
            <a:r>
              <a:rPr sz="2600" spc="-160" dirty="0">
                <a:latin typeface="Times New Roman"/>
                <a:cs typeface="Times New Roman"/>
              </a:rPr>
              <a:t>can also </a:t>
            </a:r>
            <a:r>
              <a:rPr sz="2600" spc="-120" dirty="0">
                <a:latin typeface="Times New Roman"/>
                <a:cs typeface="Times New Roman"/>
              </a:rPr>
              <a:t>be</a:t>
            </a:r>
            <a:r>
              <a:rPr sz="2600" spc="215" dirty="0">
                <a:latin typeface="Times New Roman"/>
                <a:cs typeface="Times New Roman"/>
              </a:rPr>
              <a:t> </a:t>
            </a:r>
            <a:r>
              <a:rPr sz="2600" spc="-135" dirty="0">
                <a:latin typeface="Times New Roman"/>
                <a:cs typeface="Times New Roman"/>
              </a:rPr>
              <a:t>inhaled</a:t>
            </a:r>
            <a:endParaRPr sz="2600">
              <a:latin typeface="Times New Roman"/>
              <a:cs typeface="Times New Roman"/>
            </a:endParaRPr>
          </a:p>
          <a:p>
            <a:pPr marL="330835" marR="393700" indent="-318770">
              <a:lnSpc>
                <a:spcPts val="2990"/>
              </a:lnSpc>
              <a:buClr>
                <a:srgbClr val="EFAC00"/>
              </a:buClr>
              <a:buSzPct val="78846"/>
              <a:buFont typeface="OpenSymbol"/>
              <a:buChar char=""/>
              <a:tabLst>
                <a:tab pos="331470" algn="l"/>
              </a:tabLst>
            </a:pPr>
            <a:r>
              <a:rPr sz="2600" spc="-155" dirty="0">
                <a:latin typeface="Times New Roman"/>
                <a:cs typeface="Times New Roman"/>
              </a:rPr>
              <a:t>In </a:t>
            </a:r>
            <a:r>
              <a:rPr sz="2600" spc="-114" dirty="0">
                <a:latin typeface="Times New Roman"/>
                <a:cs typeface="Times New Roman"/>
              </a:rPr>
              <a:t>melioidosis, </a:t>
            </a:r>
            <a:r>
              <a:rPr sz="2600" spc="-140" dirty="0">
                <a:solidFill>
                  <a:srgbClr val="3691A9"/>
                </a:solidFill>
                <a:latin typeface="Times New Roman"/>
                <a:cs typeface="Times New Roman"/>
              </a:rPr>
              <a:t>pus </a:t>
            </a:r>
            <a:r>
              <a:rPr sz="2600" spc="-125" dirty="0">
                <a:solidFill>
                  <a:srgbClr val="3691A9"/>
                </a:solidFill>
                <a:latin typeface="Times New Roman"/>
                <a:cs typeface="Times New Roman"/>
              </a:rPr>
              <a:t>filled nodules </a:t>
            </a:r>
            <a:r>
              <a:rPr sz="2600" spc="-150" dirty="0">
                <a:solidFill>
                  <a:srgbClr val="3691A9"/>
                </a:solidFill>
                <a:latin typeface="Times New Roman"/>
                <a:cs typeface="Times New Roman"/>
              </a:rPr>
              <a:t>and </a:t>
            </a:r>
            <a:r>
              <a:rPr sz="2600" spc="-175" dirty="0">
                <a:solidFill>
                  <a:srgbClr val="3691A9"/>
                </a:solidFill>
                <a:latin typeface="Times New Roman"/>
                <a:cs typeface="Times New Roman"/>
              </a:rPr>
              <a:t>abscess </a:t>
            </a:r>
            <a:r>
              <a:rPr sz="2600" spc="-110" dirty="0">
                <a:solidFill>
                  <a:srgbClr val="3691A9"/>
                </a:solidFill>
                <a:latin typeface="Times New Roman"/>
                <a:cs typeface="Times New Roman"/>
              </a:rPr>
              <a:t>form </a:t>
            </a:r>
            <a:r>
              <a:rPr sz="2600" spc="-120" dirty="0">
                <a:solidFill>
                  <a:srgbClr val="3691A9"/>
                </a:solidFill>
                <a:latin typeface="Times New Roman"/>
                <a:cs typeface="Times New Roman"/>
              </a:rPr>
              <a:t>in </a:t>
            </a:r>
            <a:r>
              <a:rPr sz="2600" spc="-575" dirty="0">
                <a:solidFill>
                  <a:srgbClr val="3691A9"/>
                </a:solidFill>
                <a:latin typeface="Times New Roman"/>
                <a:cs typeface="Times New Roman"/>
              </a:rPr>
              <a:t>lungs,  </a:t>
            </a:r>
            <a:r>
              <a:rPr sz="2600" spc="-90" dirty="0">
                <a:solidFill>
                  <a:srgbClr val="3691A9"/>
                </a:solidFill>
                <a:latin typeface="Times New Roman"/>
                <a:cs typeface="Times New Roman"/>
              </a:rPr>
              <a:t>spleen, joint </a:t>
            </a:r>
            <a:r>
              <a:rPr sz="2600" spc="-40" dirty="0">
                <a:solidFill>
                  <a:srgbClr val="3691A9"/>
                </a:solidFill>
                <a:latin typeface="Times New Roman"/>
                <a:cs typeface="Times New Roman"/>
              </a:rPr>
              <a:t>or</a:t>
            </a:r>
            <a:r>
              <a:rPr sz="2600" spc="-35" dirty="0">
                <a:solidFill>
                  <a:srgbClr val="3691A9"/>
                </a:solidFill>
                <a:latin typeface="Times New Roman"/>
                <a:cs typeface="Times New Roman"/>
              </a:rPr>
              <a:t> </a:t>
            </a:r>
            <a:r>
              <a:rPr sz="2600" spc="-150" dirty="0">
                <a:solidFill>
                  <a:srgbClr val="3691A9"/>
                </a:solidFill>
                <a:latin typeface="Times New Roman"/>
                <a:cs typeface="Times New Roman"/>
              </a:rPr>
              <a:t>skin</a:t>
            </a:r>
            <a:endParaRPr sz="2600">
              <a:latin typeface="Times New Roman"/>
              <a:cs typeface="Times New Roman"/>
            </a:endParaRPr>
          </a:p>
          <a:p>
            <a:pPr marL="331470" indent="-318770">
              <a:lnSpc>
                <a:spcPts val="2850"/>
              </a:lnSpc>
              <a:buClr>
                <a:srgbClr val="EFAC00"/>
              </a:buClr>
              <a:buSzPct val="78846"/>
              <a:buFont typeface="OpenSymbol"/>
              <a:buChar char=""/>
              <a:tabLst>
                <a:tab pos="331470" algn="l"/>
              </a:tabLst>
            </a:pPr>
            <a:r>
              <a:rPr sz="2600" spc="-150" dirty="0">
                <a:solidFill>
                  <a:srgbClr val="00CC00"/>
                </a:solidFill>
                <a:latin typeface="Times New Roman"/>
                <a:cs typeface="Times New Roman"/>
              </a:rPr>
              <a:t>Severe </a:t>
            </a:r>
            <a:r>
              <a:rPr sz="2600" spc="-110" dirty="0">
                <a:solidFill>
                  <a:srgbClr val="00CC00"/>
                </a:solidFill>
                <a:latin typeface="Times New Roman"/>
                <a:cs typeface="Times New Roman"/>
              </a:rPr>
              <a:t>diarrhoea </a:t>
            </a:r>
            <a:r>
              <a:rPr sz="2600" spc="-145" dirty="0">
                <a:solidFill>
                  <a:srgbClr val="00CC00"/>
                </a:solidFill>
                <a:latin typeface="Times New Roman"/>
                <a:cs typeface="Times New Roman"/>
              </a:rPr>
              <a:t>and </a:t>
            </a:r>
            <a:r>
              <a:rPr sz="2600" spc="-130" dirty="0">
                <a:solidFill>
                  <a:srgbClr val="00CC00"/>
                </a:solidFill>
                <a:latin typeface="Times New Roman"/>
                <a:cs typeface="Times New Roman"/>
              </a:rPr>
              <a:t>vomiting </a:t>
            </a:r>
            <a:r>
              <a:rPr sz="2600" spc="-195" dirty="0">
                <a:latin typeface="Times New Roman"/>
                <a:cs typeface="Times New Roman"/>
              </a:rPr>
              <a:t>may </a:t>
            </a:r>
            <a:r>
              <a:rPr sz="2600" spc="-105" dirty="0">
                <a:latin typeface="Times New Roman"/>
                <a:cs typeface="Times New Roman"/>
              </a:rPr>
              <a:t>occur </a:t>
            </a:r>
            <a:r>
              <a:rPr sz="2600" spc="-145" dirty="0">
                <a:latin typeface="Times New Roman"/>
                <a:cs typeface="Times New Roman"/>
              </a:rPr>
              <a:t>and</a:t>
            </a:r>
            <a:r>
              <a:rPr sz="2600" spc="-100" dirty="0">
                <a:latin typeface="Times New Roman"/>
                <a:cs typeface="Times New Roman"/>
              </a:rPr>
              <a:t> </a:t>
            </a:r>
            <a:r>
              <a:rPr sz="2600" spc="-155" dirty="0">
                <a:latin typeface="Times New Roman"/>
                <a:cs typeface="Times New Roman"/>
              </a:rPr>
              <a:t>occasionally</a:t>
            </a:r>
            <a:endParaRPr sz="2600">
              <a:latin typeface="Times New Roman"/>
              <a:cs typeface="Times New Roman"/>
            </a:endParaRPr>
          </a:p>
          <a:p>
            <a:pPr marL="330835">
              <a:lnSpc>
                <a:spcPts val="2995"/>
              </a:lnSpc>
            </a:pPr>
            <a:r>
              <a:rPr sz="2600" spc="-125" dirty="0">
                <a:solidFill>
                  <a:srgbClr val="3398FF"/>
                </a:solidFill>
                <a:latin typeface="Times New Roman"/>
                <a:cs typeface="Times New Roman"/>
              </a:rPr>
              <a:t>septicemia</a:t>
            </a:r>
            <a:endParaRPr sz="2600">
              <a:latin typeface="Times New Roman"/>
              <a:cs typeface="Times New Roman"/>
            </a:endParaRPr>
          </a:p>
          <a:p>
            <a:pPr marL="331470" indent="-318770">
              <a:lnSpc>
                <a:spcPts val="3055"/>
              </a:lnSpc>
              <a:buClr>
                <a:srgbClr val="EFAC00"/>
              </a:buClr>
              <a:buSzPct val="78846"/>
              <a:buFont typeface="OpenSymbol"/>
              <a:buChar char=""/>
              <a:tabLst>
                <a:tab pos="331470" algn="l"/>
              </a:tabLst>
            </a:pPr>
            <a:r>
              <a:rPr sz="2600" spc="-90" dirty="0">
                <a:latin typeface="Times New Roman"/>
                <a:cs typeface="Times New Roman"/>
              </a:rPr>
              <a:t>Present </a:t>
            </a:r>
            <a:r>
              <a:rPr sz="2600" spc="-150" dirty="0">
                <a:latin typeface="Times New Roman"/>
                <a:cs typeface="Times New Roman"/>
              </a:rPr>
              <a:t>of </a:t>
            </a:r>
            <a:r>
              <a:rPr sz="2600" spc="-120" dirty="0">
                <a:solidFill>
                  <a:srgbClr val="FF3300"/>
                </a:solidFill>
                <a:latin typeface="Times New Roman"/>
                <a:cs typeface="Times New Roman"/>
              </a:rPr>
              <a:t>fever </a:t>
            </a:r>
            <a:r>
              <a:rPr sz="2600" spc="-145" dirty="0">
                <a:solidFill>
                  <a:srgbClr val="FF3300"/>
                </a:solidFill>
                <a:latin typeface="Times New Roman"/>
                <a:cs typeface="Times New Roman"/>
              </a:rPr>
              <a:t>and</a:t>
            </a:r>
            <a:r>
              <a:rPr sz="2600" spc="95" dirty="0">
                <a:solidFill>
                  <a:srgbClr val="FF3300"/>
                </a:solidFill>
                <a:latin typeface="Times New Roman"/>
                <a:cs typeface="Times New Roman"/>
              </a:rPr>
              <a:t> </a:t>
            </a:r>
            <a:r>
              <a:rPr sz="2600" spc="-135" dirty="0">
                <a:solidFill>
                  <a:srgbClr val="FF3300"/>
                </a:solidFill>
                <a:latin typeface="Times New Roman"/>
                <a:cs typeface="Times New Roman"/>
              </a:rPr>
              <a:t>rash</a:t>
            </a:r>
            <a:endParaRPr sz="26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44000" cy="2602230"/>
            </a:xfrm>
            <a:custGeom>
              <a:avLst/>
              <a:gdLst/>
              <a:ahLst/>
              <a:cxnLst/>
              <a:rect l="l" t="t" r="r" b="b"/>
              <a:pathLst>
                <a:path w="9144000" h="2602230">
                  <a:moveTo>
                    <a:pt x="9144000" y="0"/>
                  </a:moveTo>
                  <a:lnTo>
                    <a:pt x="0" y="0"/>
                  </a:lnTo>
                  <a:lnTo>
                    <a:pt x="0" y="2602229"/>
                  </a:lnTo>
                  <a:lnTo>
                    <a:pt x="9144000" y="2602229"/>
                  </a:lnTo>
                  <a:close/>
                </a:path>
              </a:pathLst>
            </a:custGeom>
            <a:solidFill>
              <a:srgbClr val="000000"/>
            </a:solidFill>
          </p:spPr>
          <p:txBody>
            <a:bodyPr wrap="square" lIns="0" tIns="0" rIns="0" bIns="0" rtlCol="0"/>
            <a:lstStyle/>
            <a:p>
              <a:endParaRPr/>
            </a:p>
          </p:txBody>
        </p:sp>
        <p:sp>
          <p:nvSpPr>
            <p:cNvPr id="5" name="object 5"/>
            <p:cNvSpPr/>
            <p:nvPr/>
          </p:nvSpPr>
          <p:spPr>
            <a:xfrm>
              <a:off x="0" y="2647950"/>
              <a:ext cx="9144000" cy="10160"/>
            </a:xfrm>
            <a:custGeom>
              <a:avLst/>
              <a:gdLst/>
              <a:ahLst/>
              <a:cxnLst/>
              <a:rect l="l" t="t" r="r" b="b"/>
              <a:pathLst>
                <a:path w="9144000" h="10160">
                  <a:moveTo>
                    <a:pt x="0" y="10160"/>
                  </a:moveTo>
                  <a:lnTo>
                    <a:pt x="9144000" y="10160"/>
                  </a:lnTo>
                  <a:lnTo>
                    <a:pt x="9144000" y="0"/>
                  </a:lnTo>
                  <a:lnTo>
                    <a:pt x="0" y="0"/>
                  </a:lnTo>
                  <a:lnTo>
                    <a:pt x="0" y="10160"/>
                  </a:lnTo>
                  <a:close/>
                </a:path>
              </a:pathLst>
            </a:custGeom>
            <a:solidFill>
              <a:srgbClr val="000000">
                <a:alpha val="59997"/>
              </a:srgbClr>
            </a:solidFill>
          </p:spPr>
          <p:txBody>
            <a:bodyPr wrap="square" lIns="0" tIns="0" rIns="0" bIns="0" rtlCol="0"/>
            <a:lstStyle/>
            <a:p>
              <a:endParaRPr/>
            </a:p>
          </p:txBody>
        </p:sp>
        <p:sp>
          <p:nvSpPr>
            <p:cNvPr id="6" name="object 6"/>
            <p:cNvSpPr/>
            <p:nvPr/>
          </p:nvSpPr>
          <p:spPr>
            <a:xfrm>
              <a:off x="0" y="2602229"/>
              <a:ext cx="9144000" cy="45720"/>
            </a:xfrm>
            <a:custGeom>
              <a:avLst/>
              <a:gdLst/>
              <a:ahLst/>
              <a:cxnLst/>
              <a:rect l="l" t="t" r="r" b="b"/>
              <a:pathLst>
                <a:path w="9144000" h="45719">
                  <a:moveTo>
                    <a:pt x="9144000" y="0"/>
                  </a:moveTo>
                  <a:lnTo>
                    <a:pt x="0" y="0"/>
                  </a:lnTo>
                  <a:lnTo>
                    <a:pt x="0" y="45720"/>
                  </a:lnTo>
                  <a:lnTo>
                    <a:pt x="9144000" y="45720"/>
                  </a:lnTo>
                  <a:close/>
                </a:path>
              </a:pathLst>
            </a:custGeom>
            <a:solidFill>
              <a:srgbClr val="FFFFFF"/>
            </a:solidFill>
          </p:spPr>
          <p:txBody>
            <a:bodyPr wrap="square" lIns="0" tIns="0" rIns="0" bIns="0" rtlCol="0"/>
            <a:lstStyle/>
            <a:p>
              <a:endParaRPr/>
            </a:p>
          </p:txBody>
        </p:sp>
        <p:sp>
          <p:nvSpPr>
            <p:cNvPr id="7" name="object 7"/>
            <p:cNvSpPr/>
            <p:nvPr/>
          </p:nvSpPr>
          <p:spPr>
            <a:xfrm>
              <a:off x="840739" y="1767839"/>
              <a:ext cx="8303259" cy="165735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490" y="1794509"/>
            <a:ext cx="6518275" cy="2320290"/>
          </a:xfrm>
          <a:prstGeom prst="rect">
            <a:avLst/>
          </a:prstGeom>
        </p:spPr>
        <p:txBody>
          <a:bodyPr vert="horz" wrap="square" lIns="0" tIns="12700" rIns="0" bIns="0" rtlCol="0">
            <a:spAutoFit/>
          </a:bodyPr>
          <a:lstStyle/>
          <a:p>
            <a:pPr marL="331470" indent="-318770">
              <a:lnSpc>
                <a:spcPts val="3055"/>
              </a:lnSpc>
              <a:spcBef>
                <a:spcPts val="100"/>
              </a:spcBef>
              <a:buClr>
                <a:srgbClr val="EFAC00"/>
              </a:buClr>
              <a:buSzPct val="78846"/>
              <a:buFont typeface="OpenSymbol"/>
              <a:buChar char=""/>
              <a:tabLst>
                <a:tab pos="331470" algn="l"/>
              </a:tabLst>
            </a:pPr>
            <a:r>
              <a:rPr sz="2600" spc="-130" dirty="0">
                <a:solidFill>
                  <a:srgbClr val="CC0066"/>
                </a:solidFill>
                <a:latin typeface="Times New Roman"/>
                <a:cs typeface="Times New Roman"/>
              </a:rPr>
              <a:t>Gram</a:t>
            </a:r>
            <a:r>
              <a:rPr sz="2600" spc="-70" dirty="0">
                <a:solidFill>
                  <a:srgbClr val="CC0066"/>
                </a:solidFill>
                <a:latin typeface="Times New Roman"/>
                <a:cs typeface="Times New Roman"/>
              </a:rPr>
              <a:t> </a:t>
            </a:r>
            <a:r>
              <a:rPr sz="2600" spc="-135" dirty="0">
                <a:solidFill>
                  <a:srgbClr val="CC0066"/>
                </a:solidFill>
                <a:latin typeface="Times New Roman"/>
                <a:cs typeface="Times New Roman"/>
              </a:rPr>
              <a:t>negative</a:t>
            </a:r>
            <a:endParaRPr sz="2600">
              <a:latin typeface="Times New Roman"/>
              <a:cs typeface="Times New Roman"/>
            </a:endParaRPr>
          </a:p>
          <a:p>
            <a:pPr marL="331470" indent="-318770">
              <a:lnSpc>
                <a:spcPts val="2990"/>
              </a:lnSpc>
              <a:buClr>
                <a:srgbClr val="EFAC00"/>
              </a:buClr>
              <a:buSzPct val="78846"/>
              <a:buFont typeface="OpenSymbol"/>
              <a:buChar char=""/>
              <a:tabLst>
                <a:tab pos="331470" algn="l"/>
              </a:tabLst>
            </a:pPr>
            <a:r>
              <a:rPr sz="2600" spc="-125" dirty="0">
                <a:solidFill>
                  <a:srgbClr val="00AFEF"/>
                </a:solidFill>
                <a:latin typeface="Times New Roman"/>
                <a:cs typeface="Times New Roman"/>
              </a:rPr>
              <a:t>Motile </a:t>
            </a:r>
            <a:r>
              <a:rPr sz="2600" dirty="0">
                <a:latin typeface="Times New Roman"/>
                <a:cs typeface="Times New Roman"/>
              </a:rPr>
              <a:t>– </a:t>
            </a:r>
            <a:r>
              <a:rPr sz="2600" spc="-85" dirty="0">
                <a:latin typeface="Times New Roman"/>
                <a:cs typeface="Times New Roman"/>
              </a:rPr>
              <a:t>virtue </a:t>
            </a:r>
            <a:r>
              <a:rPr sz="2600" spc="-150" dirty="0">
                <a:latin typeface="Times New Roman"/>
                <a:cs typeface="Times New Roman"/>
              </a:rPr>
              <a:t>of </a:t>
            </a:r>
            <a:r>
              <a:rPr sz="2600" spc="-105" dirty="0">
                <a:latin typeface="Times New Roman"/>
                <a:cs typeface="Times New Roman"/>
              </a:rPr>
              <a:t>polar</a:t>
            </a:r>
            <a:r>
              <a:rPr sz="2600" spc="35" dirty="0">
                <a:latin typeface="Times New Roman"/>
                <a:cs typeface="Times New Roman"/>
              </a:rPr>
              <a:t> </a:t>
            </a:r>
            <a:r>
              <a:rPr sz="2600" spc="-160" dirty="0">
                <a:latin typeface="Times New Roman"/>
                <a:cs typeface="Times New Roman"/>
              </a:rPr>
              <a:t>flagella</a:t>
            </a:r>
            <a:endParaRPr sz="2600">
              <a:latin typeface="Times New Roman"/>
              <a:cs typeface="Times New Roman"/>
            </a:endParaRPr>
          </a:p>
          <a:p>
            <a:pPr marL="331470" indent="-318770">
              <a:lnSpc>
                <a:spcPts val="2990"/>
              </a:lnSpc>
              <a:buClr>
                <a:srgbClr val="EFAC00"/>
              </a:buClr>
              <a:buSzPct val="78846"/>
              <a:buFont typeface="OpenSymbol"/>
              <a:buChar char=""/>
              <a:tabLst>
                <a:tab pos="331470" algn="l"/>
              </a:tabLst>
            </a:pPr>
            <a:r>
              <a:rPr sz="2600" spc="-160" dirty="0">
                <a:solidFill>
                  <a:srgbClr val="FF0000"/>
                </a:solidFill>
                <a:latin typeface="Times New Roman"/>
                <a:cs typeface="Times New Roman"/>
              </a:rPr>
              <a:t>Rods</a:t>
            </a:r>
            <a:endParaRPr sz="2600">
              <a:latin typeface="Times New Roman"/>
              <a:cs typeface="Times New Roman"/>
            </a:endParaRPr>
          </a:p>
          <a:p>
            <a:pPr marL="331470" indent="-318770">
              <a:lnSpc>
                <a:spcPts val="2990"/>
              </a:lnSpc>
              <a:buClr>
                <a:srgbClr val="EFAC00"/>
              </a:buClr>
              <a:buSzPct val="78846"/>
              <a:buFont typeface="OpenSymbol"/>
              <a:buChar char=""/>
              <a:tabLst>
                <a:tab pos="331470" algn="l"/>
              </a:tabLst>
            </a:pPr>
            <a:r>
              <a:rPr sz="2600" spc="-114" dirty="0">
                <a:solidFill>
                  <a:srgbClr val="9FD2DF"/>
                </a:solidFill>
                <a:latin typeface="Times New Roman"/>
                <a:cs typeface="Times New Roman"/>
              </a:rPr>
              <a:t>Non-sporing</a:t>
            </a:r>
            <a:endParaRPr sz="2600">
              <a:latin typeface="Times New Roman"/>
              <a:cs typeface="Times New Roman"/>
            </a:endParaRPr>
          </a:p>
          <a:p>
            <a:pPr marL="331470" indent="-318770">
              <a:lnSpc>
                <a:spcPts val="2990"/>
              </a:lnSpc>
              <a:buClr>
                <a:srgbClr val="EFAC00"/>
              </a:buClr>
              <a:buSzPct val="78846"/>
              <a:buFont typeface="OpenSymbol"/>
              <a:buChar char=""/>
              <a:tabLst>
                <a:tab pos="331470" algn="l"/>
              </a:tabLst>
            </a:pPr>
            <a:r>
              <a:rPr sz="2600" spc="-125" dirty="0">
                <a:solidFill>
                  <a:srgbClr val="91CF4F"/>
                </a:solidFill>
                <a:latin typeface="Times New Roman"/>
                <a:cs typeface="Times New Roman"/>
              </a:rPr>
              <a:t>Non-capsulated</a:t>
            </a:r>
            <a:endParaRPr sz="2600">
              <a:latin typeface="Times New Roman"/>
              <a:cs typeface="Times New Roman"/>
            </a:endParaRPr>
          </a:p>
          <a:p>
            <a:pPr marL="331470" indent="-318770">
              <a:lnSpc>
                <a:spcPts val="3055"/>
              </a:lnSpc>
              <a:buClr>
                <a:srgbClr val="EFAC00"/>
              </a:buClr>
              <a:buSzPct val="78846"/>
              <a:buFont typeface="OpenSymbol"/>
              <a:buChar char=""/>
              <a:tabLst>
                <a:tab pos="331470" algn="l"/>
              </a:tabLst>
            </a:pPr>
            <a:r>
              <a:rPr sz="2600" spc="-120" dirty="0">
                <a:latin typeface="Times New Roman"/>
                <a:cs typeface="Times New Roman"/>
              </a:rPr>
              <a:t>Clearly identify </a:t>
            </a:r>
            <a:r>
              <a:rPr sz="2600" spc="-155" dirty="0">
                <a:latin typeface="Times New Roman"/>
                <a:cs typeface="Times New Roman"/>
              </a:rPr>
              <a:t>using </a:t>
            </a:r>
            <a:r>
              <a:rPr sz="2600" spc="-165" dirty="0">
                <a:latin typeface="Times New Roman"/>
                <a:cs typeface="Times New Roman"/>
              </a:rPr>
              <a:t>Giemsa </a:t>
            </a:r>
            <a:r>
              <a:rPr sz="2600" spc="-125" dirty="0">
                <a:latin typeface="Times New Roman"/>
                <a:cs typeface="Times New Roman"/>
              </a:rPr>
              <a:t>stain </a:t>
            </a:r>
            <a:r>
              <a:rPr sz="2600" spc="-120" dirty="0">
                <a:latin typeface="Times New Roman"/>
                <a:cs typeface="Times New Roman"/>
              </a:rPr>
              <a:t>in </a:t>
            </a:r>
            <a:r>
              <a:rPr sz="2600" spc="-130" dirty="0">
                <a:latin typeface="Times New Roman"/>
                <a:cs typeface="Times New Roman"/>
              </a:rPr>
              <a:t>Gram</a:t>
            </a:r>
            <a:r>
              <a:rPr sz="2600" spc="330" dirty="0">
                <a:latin typeface="Times New Roman"/>
                <a:cs typeface="Times New Roman"/>
              </a:rPr>
              <a:t> </a:t>
            </a:r>
            <a:r>
              <a:rPr sz="2600" spc="-480" dirty="0">
                <a:latin typeface="Times New Roman"/>
                <a:cs typeface="Times New Roman"/>
              </a:rPr>
              <a:t>staining</a:t>
            </a:r>
            <a:endParaRPr sz="260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5270" y="151129"/>
            <a:ext cx="843788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490" y="1794509"/>
            <a:ext cx="7426959" cy="2701290"/>
          </a:xfrm>
          <a:prstGeom prst="rect">
            <a:avLst/>
          </a:prstGeom>
        </p:spPr>
        <p:txBody>
          <a:bodyPr vert="horz" wrap="square" lIns="0" tIns="12700" rIns="0" bIns="0" rtlCol="0">
            <a:spAutoFit/>
          </a:bodyPr>
          <a:lstStyle/>
          <a:p>
            <a:pPr marL="331470" indent="-318770">
              <a:lnSpc>
                <a:spcPts val="3055"/>
              </a:lnSpc>
              <a:spcBef>
                <a:spcPts val="100"/>
              </a:spcBef>
              <a:buClr>
                <a:srgbClr val="EFAC00"/>
              </a:buClr>
              <a:buSzPct val="78846"/>
              <a:buFont typeface="OpenSymbol"/>
              <a:buChar char=""/>
              <a:tabLst>
                <a:tab pos="331470" algn="l"/>
              </a:tabLst>
            </a:pPr>
            <a:r>
              <a:rPr sz="2600" spc="-95" dirty="0">
                <a:latin typeface="Times New Roman"/>
                <a:cs typeface="Times New Roman"/>
              </a:rPr>
              <a:t>Strict</a:t>
            </a:r>
            <a:r>
              <a:rPr sz="2600" spc="-75" dirty="0">
                <a:latin typeface="Times New Roman"/>
                <a:cs typeface="Times New Roman"/>
              </a:rPr>
              <a:t> </a:t>
            </a:r>
            <a:r>
              <a:rPr sz="2600" spc="-105" dirty="0">
                <a:latin typeface="Times New Roman"/>
                <a:cs typeface="Times New Roman"/>
              </a:rPr>
              <a:t>aerobe</a:t>
            </a:r>
            <a:endParaRPr sz="2600">
              <a:latin typeface="Times New Roman"/>
              <a:cs typeface="Times New Roman"/>
            </a:endParaRPr>
          </a:p>
          <a:p>
            <a:pPr marL="331470" indent="-318770">
              <a:lnSpc>
                <a:spcPts val="2990"/>
              </a:lnSpc>
              <a:buClr>
                <a:srgbClr val="EFAC00"/>
              </a:buClr>
              <a:buSzPct val="78846"/>
              <a:buFont typeface="OpenSymbol"/>
              <a:buChar char=""/>
              <a:tabLst>
                <a:tab pos="331470" algn="l"/>
              </a:tabLst>
            </a:pPr>
            <a:r>
              <a:rPr sz="2600" spc="-105" dirty="0">
                <a:latin typeface="Times New Roman"/>
                <a:cs typeface="Times New Roman"/>
              </a:rPr>
              <a:t>Grow </a:t>
            </a:r>
            <a:r>
              <a:rPr sz="2600" spc="-120" dirty="0">
                <a:latin typeface="Times New Roman"/>
                <a:cs typeface="Times New Roman"/>
              </a:rPr>
              <a:t>in </a:t>
            </a:r>
            <a:r>
              <a:rPr sz="2600" spc="-240" dirty="0">
                <a:latin typeface="Times New Roman"/>
                <a:cs typeface="Times New Roman"/>
              </a:rPr>
              <a:t>NA </a:t>
            </a:r>
            <a:r>
              <a:rPr sz="2600" spc="-130" dirty="0">
                <a:latin typeface="Times New Roman"/>
                <a:cs typeface="Times New Roman"/>
              </a:rPr>
              <a:t>colonies </a:t>
            </a:r>
            <a:r>
              <a:rPr sz="2600" spc="-95" dirty="0">
                <a:latin typeface="Times New Roman"/>
                <a:cs typeface="Times New Roman"/>
              </a:rPr>
              <a:t>are </a:t>
            </a:r>
            <a:r>
              <a:rPr sz="2600" spc="-95" dirty="0">
                <a:solidFill>
                  <a:srgbClr val="5FB4CC"/>
                </a:solidFill>
                <a:latin typeface="Times New Roman"/>
                <a:cs typeface="Times New Roman"/>
              </a:rPr>
              <a:t>2-4 </a:t>
            </a:r>
            <a:r>
              <a:rPr sz="2600" spc="-155" dirty="0">
                <a:solidFill>
                  <a:srgbClr val="5FB4CC"/>
                </a:solidFill>
                <a:latin typeface="Times New Roman"/>
                <a:cs typeface="Times New Roman"/>
              </a:rPr>
              <a:t>mm </a:t>
            </a:r>
            <a:r>
              <a:rPr sz="2600" spc="-120" dirty="0">
                <a:solidFill>
                  <a:srgbClr val="5FB4CC"/>
                </a:solidFill>
                <a:latin typeface="Times New Roman"/>
                <a:cs typeface="Times New Roman"/>
              </a:rPr>
              <a:t>in </a:t>
            </a:r>
            <a:r>
              <a:rPr sz="2600" spc="-70" dirty="0">
                <a:solidFill>
                  <a:srgbClr val="5FB4CC"/>
                </a:solidFill>
                <a:latin typeface="Times New Roman"/>
                <a:cs typeface="Times New Roman"/>
              </a:rPr>
              <a:t>diameter</a:t>
            </a:r>
            <a:r>
              <a:rPr sz="2600" spc="-70" dirty="0">
                <a:latin typeface="Times New Roman"/>
                <a:cs typeface="Times New Roman"/>
              </a:rPr>
              <a:t>,</a:t>
            </a:r>
            <a:r>
              <a:rPr sz="2600" spc="90" dirty="0">
                <a:latin typeface="Times New Roman"/>
                <a:cs typeface="Times New Roman"/>
              </a:rPr>
              <a:t> </a:t>
            </a:r>
            <a:r>
              <a:rPr sz="2600" spc="-140" dirty="0">
                <a:solidFill>
                  <a:srgbClr val="00AF4F"/>
                </a:solidFill>
                <a:latin typeface="Times New Roman"/>
                <a:cs typeface="Times New Roman"/>
              </a:rPr>
              <a:t>convex</a:t>
            </a:r>
            <a:endParaRPr sz="2600">
              <a:latin typeface="Times New Roman"/>
              <a:cs typeface="Times New Roman"/>
            </a:endParaRPr>
          </a:p>
          <a:p>
            <a:pPr marL="330835" marR="5080" indent="-318770">
              <a:lnSpc>
                <a:spcPts val="2990"/>
              </a:lnSpc>
              <a:spcBef>
                <a:spcPts val="140"/>
              </a:spcBef>
              <a:buClr>
                <a:srgbClr val="EFAC00"/>
              </a:buClr>
              <a:buSzPct val="78846"/>
              <a:buFont typeface="OpenSymbol"/>
              <a:buChar char=""/>
              <a:tabLst>
                <a:tab pos="331470" algn="l"/>
              </a:tabLst>
            </a:pPr>
            <a:r>
              <a:rPr sz="2600" spc="-170" dirty="0">
                <a:latin typeface="Times New Roman"/>
                <a:cs typeface="Times New Roman"/>
              </a:rPr>
              <a:t>Smell </a:t>
            </a:r>
            <a:r>
              <a:rPr sz="2600" spc="-105" dirty="0">
                <a:solidFill>
                  <a:srgbClr val="5D6269"/>
                </a:solidFill>
                <a:latin typeface="Times New Roman"/>
                <a:cs typeface="Times New Roman"/>
              </a:rPr>
              <a:t>sweet </a:t>
            </a:r>
            <a:r>
              <a:rPr sz="2600" spc="-175" dirty="0">
                <a:solidFill>
                  <a:srgbClr val="5D6269"/>
                </a:solidFill>
                <a:latin typeface="Times New Roman"/>
                <a:cs typeface="Times New Roman"/>
              </a:rPr>
              <a:t>musky </a:t>
            </a:r>
            <a:r>
              <a:rPr sz="2600" spc="-85" dirty="0">
                <a:solidFill>
                  <a:srgbClr val="5D6269"/>
                </a:solidFill>
                <a:latin typeface="Times New Roman"/>
                <a:cs typeface="Times New Roman"/>
              </a:rPr>
              <a:t>odour </a:t>
            </a:r>
            <a:r>
              <a:rPr sz="2600" spc="-145" dirty="0">
                <a:latin typeface="Times New Roman"/>
                <a:cs typeface="Times New Roman"/>
              </a:rPr>
              <a:t>and </a:t>
            </a:r>
            <a:r>
              <a:rPr sz="2600" spc="-80" dirty="0">
                <a:latin typeface="Times New Roman"/>
                <a:cs typeface="Times New Roman"/>
              </a:rPr>
              <a:t>the </a:t>
            </a:r>
            <a:r>
              <a:rPr sz="2600" spc="-135" dirty="0">
                <a:solidFill>
                  <a:srgbClr val="91CF4F"/>
                </a:solidFill>
                <a:latin typeface="Times New Roman"/>
                <a:cs typeface="Times New Roman"/>
              </a:rPr>
              <a:t>yellow </a:t>
            </a:r>
            <a:r>
              <a:rPr sz="2600" spc="-85" dirty="0">
                <a:solidFill>
                  <a:srgbClr val="91CF4F"/>
                </a:solidFill>
                <a:latin typeface="Times New Roman"/>
                <a:cs typeface="Times New Roman"/>
              </a:rPr>
              <a:t>–green </a:t>
            </a:r>
            <a:r>
              <a:rPr sz="2600" spc="-465" dirty="0">
                <a:solidFill>
                  <a:srgbClr val="91CF4F"/>
                </a:solidFill>
                <a:latin typeface="Times New Roman"/>
                <a:cs typeface="Times New Roman"/>
              </a:rPr>
              <a:t>pyocyanin  </a:t>
            </a:r>
            <a:r>
              <a:rPr sz="2600" spc="-114" dirty="0">
                <a:solidFill>
                  <a:srgbClr val="91CF4F"/>
                </a:solidFill>
                <a:latin typeface="Times New Roman"/>
                <a:cs typeface="Times New Roman"/>
              </a:rPr>
              <a:t>pigment </a:t>
            </a:r>
            <a:r>
              <a:rPr sz="2600" spc="-100" dirty="0">
                <a:latin typeface="Times New Roman"/>
                <a:cs typeface="Times New Roman"/>
              </a:rPr>
              <a:t>coloration </a:t>
            </a:r>
            <a:r>
              <a:rPr sz="2600" spc="-155" dirty="0">
                <a:latin typeface="Times New Roman"/>
                <a:cs typeface="Times New Roman"/>
              </a:rPr>
              <a:t>which diffuses </a:t>
            </a:r>
            <a:r>
              <a:rPr sz="2600" spc="-85" dirty="0">
                <a:latin typeface="Times New Roman"/>
                <a:cs typeface="Times New Roman"/>
              </a:rPr>
              <a:t>into the</a:t>
            </a:r>
            <a:r>
              <a:rPr sz="2600" spc="215" dirty="0">
                <a:latin typeface="Times New Roman"/>
                <a:cs typeface="Times New Roman"/>
              </a:rPr>
              <a:t> </a:t>
            </a:r>
            <a:r>
              <a:rPr sz="2600" spc="-130" dirty="0">
                <a:latin typeface="Times New Roman"/>
                <a:cs typeface="Times New Roman"/>
              </a:rPr>
              <a:t>medium</a:t>
            </a:r>
            <a:endParaRPr sz="2600">
              <a:latin typeface="Times New Roman"/>
              <a:cs typeface="Times New Roman"/>
            </a:endParaRPr>
          </a:p>
          <a:p>
            <a:pPr marL="331470" indent="-318770">
              <a:lnSpc>
                <a:spcPts val="2845"/>
              </a:lnSpc>
              <a:buClr>
                <a:srgbClr val="EFAC00"/>
              </a:buClr>
              <a:buSzPct val="78846"/>
              <a:buFont typeface="OpenSymbol"/>
              <a:buChar char=""/>
              <a:tabLst>
                <a:tab pos="331470" algn="l"/>
              </a:tabLst>
            </a:pPr>
            <a:r>
              <a:rPr sz="2600" spc="-105" dirty="0">
                <a:latin typeface="Times New Roman"/>
                <a:cs typeface="Times New Roman"/>
              </a:rPr>
              <a:t>Produce </a:t>
            </a:r>
            <a:r>
              <a:rPr sz="2600" spc="-105" dirty="0">
                <a:solidFill>
                  <a:srgbClr val="00CC00"/>
                </a:solidFill>
                <a:latin typeface="Times New Roman"/>
                <a:cs typeface="Times New Roman"/>
              </a:rPr>
              <a:t>flourescent green </a:t>
            </a:r>
            <a:r>
              <a:rPr sz="2600" spc="-120" dirty="0">
                <a:latin typeface="Times New Roman"/>
                <a:cs typeface="Times New Roman"/>
              </a:rPr>
              <a:t>in </a:t>
            </a:r>
            <a:r>
              <a:rPr sz="2600" spc="-75" dirty="0">
                <a:latin typeface="Times New Roman"/>
                <a:cs typeface="Times New Roman"/>
              </a:rPr>
              <a:t>ultra </a:t>
            </a:r>
            <a:r>
              <a:rPr sz="2600" spc="-110" dirty="0">
                <a:latin typeface="Times New Roman"/>
                <a:cs typeface="Times New Roman"/>
              </a:rPr>
              <a:t>violet </a:t>
            </a:r>
            <a:r>
              <a:rPr sz="2600" spc="-150" dirty="0">
                <a:latin typeface="Times New Roman"/>
                <a:cs typeface="Times New Roman"/>
              </a:rPr>
              <a:t>(UV)</a:t>
            </a:r>
            <a:r>
              <a:rPr sz="2600" spc="190" dirty="0">
                <a:latin typeface="Times New Roman"/>
                <a:cs typeface="Times New Roman"/>
              </a:rPr>
              <a:t> </a:t>
            </a:r>
            <a:r>
              <a:rPr sz="2600" spc="-120" dirty="0">
                <a:latin typeface="Times New Roman"/>
                <a:cs typeface="Times New Roman"/>
              </a:rPr>
              <a:t>light</a:t>
            </a:r>
            <a:endParaRPr sz="2600">
              <a:latin typeface="Times New Roman"/>
              <a:cs typeface="Times New Roman"/>
            </a:endParaRPr>
          </a:p>
          <a:p>
            <a:pPr marL="331470" indent="-318770">
              <a:lnSpc>
                <a:spcPts val="2995"/>
              </a:lnSpc>
              <a:buClr>
                <a:srgbClr val="EFAC00"/>
              </a:buClr>
              <a:buSzPct val="78846"/>
              <a:buFont typeface="OpenSymbol"/>
              <a:buChar char=""/>
              <a:tabLst>
                <a:tab pos="331470" algn="l"/>
              </a:tabLst>
            </a:pPr>
            <a:r>
              <a:rPr sz="2600" spc="-185" dirty="0">
                <a:latin typeface="Times New Roman"/>
                <a:cs typeface="Times New Roman"/>
              </a:rPr>
              <a:t>Some </a:t>
            </a:r>
            <a:r>
              <a:rPr sz="2600" spc="-100" dirty="0">
                <a:latin typeface="Times New Roman"/>
                <a:cs typeface="Times New Roman"/>
              </a:rPr>
              <a:t>strain produce </a:t>
            </a:r>
            <a:r>
              <a:rPr sz="2600" spc="-114" dirty="0">
                <a:latin typeface="Times New Roman"/>
                <a:cs typeface="Times New Roman"/>
              </a:rPr>
              <a:t>pigment </a:t>
            </a:r>
            <a:r>
              <a:rPr sz="2600" spc="-160" dirty="0">
                <a:latin typeface="Times New Roman"/>
                <a:cs typeface="Times New Roman"/>
              </a:rPr>
              <a:t>such </a:t>
            </a:r>
            <a:r>
              <a:rPr sz="2600" spc="-204" dirty="0">
                <a:latin typeface="Times New Roman"/>
                <a:cs typeface="Times New Roman"/>
              </a:rPr>
              <a:t>as</a:t>
            </a:r>
            <a:r>
              <a:rPr sz="2600" spc="-165" dirty="0">
                <a:latin typeface="Times New Roman"/>
                <a:cs typeface="Times New Roman"/>
              </a:rPr>
              <a:t> </a:t>
            </a:r>
            <a:r>
              <a:rPr sz="2600" spc="-60" dirty="0">
                <a:solidFill>
                  <a:srgbClr val="FF0000"/>
                </a:solidFill>
                <a:latin typeface="Times New Roman"/>
                <a:cs typeface="Times New Roman"/>
              </a:rPr>
              <a:t>red</a:t>
            </a:r>
            <a:endParaRPr sz="2600">
              <a:latin typeface="Times New Roman"/>
              <a:cs typeface="Times New Roman"/>
            </a:endParaRPr>
          </a:p>
          <a:p>
            <a:pPr marL="331470" indent="-318770">
              <a:lnSpc>
                <a:spcPts val="3060"/>
              </a:lnSpc>
              <a:buClr>
                <a:srgbClr val="EFAC00"/>
              </a:buClr>
              <a:buSzPct val="78846"/>
              <a:buFont typeface="OpenSymbol"/>
              <a:buChar char=""/>
              <a:tabLst>
                <a:tab pos="331470" algn="l"/>
              </a:tabLst>
            </a:pPr>
            <a:r>
              <a:rPr sz="2600" spc="-90" dirty="0">
                <a:latin typeface="Times New Roman"/>
                <a:cs typeface="Times New Roman"/>
              </a:rPr>
              <a:t>Certain </a:t>
            </a:r>
            <a:r>
              <a:rPr sz="2600" spc="-100" dirty="0">
                <a:latin typeface="Times New Roman"/>
                <a:cs typeface="Times New Roman"/>
              </a:rPr>
              <a:t>strain </a:t>
            </a:r>
            <a:r>
              <a:rPr sz="2600" spc="-95" dirty="0">
                <a:latin typeface="Times New Roman"/>
                <a:cs typeface="Times New Roman"/>
              </a:rPr>
              <a:t>are </a:t>
            </a:r>
            <a:r>
              <a:rPr sz="2600" spc="-165" dirty="0">
                <a:solidFill>
                  <a:srgbClr val="006FBF"/>
                </a:solidFill>
                <a:latin typeface="Times New Roman"/>
                <a:cs typeface="Times New Roman"/>
              </a:rPr>
              <a:t>heavily</a:t>
            </a:r>
            <a:r>
              <a:rPr sz="2600" spc="35" dirty="0">
                <a:solidFill>
                  <a:srgbClr val="006FBF"/>
                </a:solidFill>
                <a:latin typeface="Times New Roman"/>
                <a:cs typeface="Times New Roman"/>
              </a:rPr>
              <a:t> </a:t>
            </a:r>
            <a:r>
              <a:rPr sz="2600" spc="-135" dirty="0">
                <a:solidFill>
                  <a:srgbClr val="006FBF"/>
                </a:solidFill>
                <a:latin typeface="Times New Roman"/>
                <a:cs typeface="Times New Roman"/>
              </a:rPr>
              <a:t>mucoid</a:t>
            </a:r>
            <a:endParaRPr sz="260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5270" y="151129"/>
            <a:ext cx="843788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250" spc="2610" dirty="0">
                <a:solidFill>
                  <a:srgbClr val="EFAC00"/>
                </a:solidFill>
                <a:latin typeface="OpenSymbol"/>
                <a:cs typeface="OpenSymbol"/>
              </a:rPr>
              <a:t></a:t>
            </a:r>
            <a:r>
              <a:rPr sz="2250" spc="-40" dirty="0">
                <a:solidFill>
                  <a:srgbClr val="EFAC00"/>
                </a:solidFill>
                <a:latin typeface="OpenSymbol"/>
                <a:cs typeface="OpenSymbol"/>
              </a:rPr>
              <a:t> </a:t>
            </a:r>
            <a:r>
              <a:rPr spc="-165" dirty="0"/>
              <a:t>In </a:t>
            </a:r>
            <a:r>
              <a:rPr spc="-400" dirty="0"/>
              <a:t>BA </a:t>
            </a:r>
            <a:r>
              <a:rPr dirty="0"/>
              <a:t>– </a:t>
            </a:r>
            <a:r>
              <a:rPr spc="-95" dirty="0"/>
              <a:t>large, </a:t>
            </a:r>
            <a:r>
              <a:rPr spc="-125" dirty="0"/>
              <a:t>flat </a:t>
            </a:r>
            <a:r>
              <a:rPr spc="-160" dirty="0"/>
              <a:t>and </a:t>
            </a:r>
            <a:r>
              <a:rPr spc="-180" dirty="0">
                <a:solidFill>
                  <a:srgbClr val="BF0000"/>
                </a:solidFill>
              </a:rPr>
              <a:t>BETA-hemolytic </a:t>
            </a:r>
            <a:r>
              <a:rPr spc="-515" dirty="0"/>
              <a:t>colonies</a:t>
            </a:r>
            <a:endParaRPr sz="2250">
              <a:latin typeface="OpenSymbol"/>
              <a:cs typeface="OpenSymbol"/>
            </a:endParaRPr>
          </a:p>
        </p:txBody>
      </p:sp>
      <p:sp>
        <p:nvSpPr>
          <p:cNvPr id="4" name="object 4"/>
          <p:cNvSpPr txBox="1"/>
          <p:nvPr/>
        </p:nvSpPr>
        <p:spPr>
          <a:xfrm>
            <a:off x="618490" y="2195829"/>
            <a:ext cx="7905115" cy="3816350"/>
          </a:xfrm>
          <a:prstGeom prst="rect">
            <a:avLst/>
          </a:prstGeom>
        </p:spPr>
        <p:txBody>
          <a:bodyPr vert="horz" wrap="square" lIns="0" tIns="12700" rIns="0" bIns="0" rtlCol="0">
            <a:spAutoFit/>
          </a:bodyPr>
          <a:lstStyle/>
          <a:p>
            <a:pPr marL="331470" indent="-318770">
              <a:lnSpc>
                <a:spcPts val="3285"/>
              </a:lnSpc>
              <a:spcBef>
                <a:spcPts val="100"/>
              </a:spcBef>
              <a:buClr>
                <a:srgbClr val="EFAC00"/>
              </a:buClr>
              <a:buSzPct val="80357"/>
              <a:buFont typeface="OpenSymbol"/>
              <a:buChar char=""/>
              <a:tabLst>
                <a:tab pos="331470" algn="l"/>
              </a:tabLst>
            </a:pPr>
            <a:r>
              <a:rPr sz="2800" spc="-165" dirty="0">
                <a:latin typeface="Times New Roman"/>
                <a:cs typeface="Times New Roman"/>
              </a:rPr>
              <a:t>In </a:t>
            </a:r>
            <a:r>
              <a:rPr sz="2800" spc="-145" dirty="0">
                <a:solidFill>
                  <a:srgbClr val="5FB4CC"/>
                </a:solidFill>
                <a:latin typeface="Times New Roman"/>
                <a:cs typeface="Times New Roman"/>
              </a:rPr>
              <a:t>Kligler </a:t>
            </a:r>
            <a:r>
              <a:rPr sz="2800" spc="-90" dirty="0">
                <a:solidFill>
                  <a:srgbClr val="5FB4CC"/>
                </a:solidFill>
                <a:latin typeface="Times New Roman"/>
                <a:cs typeface="Times New Roman"/>
              </a:rPr>
              <a:t>iron </a:t>
            </a:r>
            <a:r>
              <a:rPr sz="2800" spc="-165" dirty="0">
                <a:solidFill>
                  <a:srgbClr val="5FB4CC"/>
                </a:solidFill>
                <a:latin typeface="Times New Roman"/>
                <a:cs typeface="Times New Roman"/>
              </a:rPr>
              <a:t>agar </a:t>
            </a:r>
            <a:r>
              <a:rPr sz="2800" spc="-105" dirty="0">
                <a:latin typeface="Times New Roman"/>
                <a:cs typeface="Times New Roman"/>
              </a:rPr>
              <a:t>produce </a:t>
            </a:r>
            <a:r>
              <a:rPr sz="2800" spc="-105" dirty="0">
                <a:solidFill>
                  <a:srgbClr val="CC0066"/>
                </a:solidFill>
                <a:latin typeface="Times New Roman"/>
                <a:cs typeface="Times New Roman"/>
              </a:rPr>
              <a:t>pink-red </a:t>
            </a:r>
            <a:r>
              <a:rPr sz="2800" spc="-135" dirty="0">
                <a:solidFill>
                  <a:srgbClr val="CC0066"/>
                </a:solidFill>
                <a:latin typeface="Times New Roman"/>
                <a:cs typeface="Times New Roman"/>
              </a:rPr>
              <a:t>slope </a:t>
            </a:r>
            <a:r>
              <a:rPr sz="2800" spc="-155" dirty="0">
                <a:solidFill>
                  <a:srgbClr val="CC0066"/>
                </a:solidFill>
                <a:latin typeface="Times New Roman"/>
                <a:cs typeface="Times New Roman"/>
              </a:rPr>
              <a:t>and</a:t>
            </a:r>
            <a:r>
              <a:rPr sz="2800" spc="275" dirty="0">
                <a:solidFill>
                  <a:srgbClr val="CC0066"/>
                </a:solidFill>
                <a:latin typeface="Times New Roman"/>
                <a:cs typeface="Times New Roman"/>
              </a:rPr>
              <a:t> </a:t>
            </a:r>
            <a:r>
              <a:rPr sz="2800" spc="-50" dirty="0">
                <a:solidFill>
                  <a:srgbClr val="CC0066"/>
                </a:solidFill>
                <a:latin typeface="Times New Roman"/>
                <a:cs typeface="Times New Roman"/>
              </a:rPr>
              <a:t>butt</a:t>
            </a:r>
            <a:endParaRPr sz="2800">
              <a:latin typeface="Times New Roman"/>
              <a:cs typeface="Times New Roman"/>
            </a:endParaRPr>
          </a:p>
          <a:p>
            <a:pPr marL="330835" marR="856615" indent="-318770">
              <a:lnSpc>
                <a:spcPts val="3210"/>
              </a:lnSpc>
              <a:spcBef>
                <a:spcPts val="155"/>
              </a:spcBef>
              <a:buClr>
                <a:srgbClr val="EFAC00"/>
              </a:buClr>
              <a:buSzPct val="80357"/>
              <a:buFont typeface="OpenSymbol"/>
              <a:buChar char=""/>
              <a:tabLst>
                <a:tab pos="331470" algn="l"/>
              </a:tabLst>
            </a:pPr>
            <a:r>
              <a:rPr sz="2800" spc="-110" dirty="0">
                <a:latin typeface="Times New Roman"/>
                <a:cs typeface="Times New Roman"/>
              </a:rPr>
              <a:t>Grow </a:t>
            </a:r>
            <a:r>
              <a:rPr sz="2800" spc="-125" dirty="0">
                <a:latin typeface="Times New Roman"/>
                <a:cs typeface="Times New Roman"/>
              </a:rPr>
              <a:t>well </a:t>
            </a:r>
            <a:r>
              <a:rPr sz="2800" spc="-130" dirty="0">
                <a:latin typeface="Times New Roman"/>
                <a:cs typeface="Times New Roman"/>
              </a:rPr>
              <a:t>in </a:t>
            </a:r>
            <a:r>
              <a:rPr sz="2800" spc="-140" dirty="0">
                <a:latin typeface="Times New Roman"/>
                <a:cs typeface="Times New Roman"/>
              </a:rPr>
              <a:t>NA, </a:t>
            </a:r>
            <a:r>
              <a:rPr sz="2800" spc="-185" dirty="0">
                <a:latin typeface="Times New Roman"/>
                <a:cs typeface="Times New Roman"/>
              </a:rPr>
              <a:t>MacConkey </a:t>
            </a:r>
            <a:r>
              <a:rPr sz="2800" spc="-170" dirty="0">
                <a:latin typeface="Times New Roman"/>
                <a:cs typeface="Times New Roman"/>
              </a:rPr>
              <a:t>agar </a:t>
            </a:r>
            <a:r>
              <a:rPr sz="2800" spc="-160" dirty="0">
                <a:latin typeface="Times New Roman"/>
                <a:cs typeface="Times New Roman"/>
              </a:rPr>
              <a:t>and </a:t>
            </a:r>
            <a:r>
              <a:rPr sz="2800" spc="-70" dirty="0">
                <a:latin typeface="Times New Roman"/>
                <a:cs typeface="Times New Roman"/>
              </a:rPr>
              <a:t>other </a:t>
            </a:r>
            <a:r>
              <a:rPr sz="2800" spc="-765" dirty="0">
                <a:latin typeface="Times New Roman"/>
                <a:cs typeface="Times New Roman"/>
              </a:rPr>
              <a:t>media </a:t>
            </a:r>
            <a:r>
              <a:rPr sz="2800" spc="-235" dirty="0">
                <a:latin typeface="Times New Roman"/>
                <a:cs typeface="Times New Roman"/>
              </a:rPr>
              <a:t> </a:t>
            </a:r>
            <a:r>
              <a:rPr sz="2800" spc="-140" dirty="0">
                <a:latin typeface="Times New Roman"/>
                <a:cs typeface="Times New Roman"/>
              </a:rPr>
              <a:t>containing </a:t>
            </a:r>
            <a:r>
              <a:rPr sz="2800" spc="-130" dirty="0">
                <a:latin typeface="Times New Roman"/>
                <a:cs typeface="Times New Roman"/>
              </a:rPr>
              <a:t>bile </a:t>
            </a:r>
            <a:r>
              <a:rPr sz="2800" spc="-105" dirty="0">
                <a:latin typeface="Times New Roman"/>
                <a:cs typeface="Times New Roman"/>
              </a:rPr>
              <a:t>salts.(non </a:t>
            </a:r>
            <a:r>
              <a:rPr sz="2800" spc="-130" dirty="0">
                <a:latin typeface="Times New Roman"/>
                <a:cs typeface="Times New Roman"/>
              </a:rPr>
              <a:t>lactose</a:t>
            </a:r>
            <a:r>
              <a:rPr sz="2800" spc="40" dirty="0">
                <a:latin typeface="Times New Roman"/>
                <a:cs typeface="Times New Roman"/>
              </a:rPr>
              <a:t> </a:t>
            </a:r>
            <a:r>
              <a:rPr sz="2800" spc="-75" dirty="0">
                <a:latin typeface="Times New Roman"/>
                <a:cs typeface="Times New Roman"/>
              </a:rPr>
              <a:t>fermenters).</a:t>
            </a:r>
            <a:endParaRPr sz="2800">
              <a:latin typeface="Times New Roman"/>
              <a:cs typeface="Times New Roman"/>
            </a:endParaRPr>
          </a:p>
          <a:p>
            <a:pPr marL="331470" indent="-318770">
              <a:lnSpc>
                <a:spcPts val="3045"/>
              </a:lnSpc>
              <a:buClr>
                <a:srgbClr val="EFAC00"/>
              </a:buClr>
              <a:buSzPct val="80357"/>
              <a:buFont typeface="OpenSymbol"/>
              <a:buChar char=""/>
              <a:tabLst>
                <a:tab pos="331470" algn="l"/>
              </a:tabLst>
            </a:pPr>
            <a:r>
              <a:rPr sz="2800" spc="-85" dirty="0">
                <a:latin typeface="Times New Roman"/>
                <a:cs typeface="Times New Roman"/>
              </a:rPr>
              <a:t>It </a:t>
            </a:r>
            <a:r>
              <a:rPr sz="2800" spc="-170" dirty="0">
                <a:latin typeface="Times New Roman"/>
                <a:cs typeface="Times New Roman"/>
              </a:rPr>
              <a:t>can </a:t>
            </a:r>
            <a:r>
              <a:rPr sz="2800" spc="-114" dirty="0">
                <a:solidFill>
                  <a:srgbClr val="6F2F9F"/>
                </a:solidFill>
                <a:latin typeface="Times New Roman"/>
                <a:cs typeface="Times New Roman"/>
              </a:rPr>
              <a:t>denitrify </a:t>
            </a:r>
            <a:r>
              <a:rPr sz="2800" spc="-160" dirty="0">
                <a:solidFill>
                  <a:srgbClr val="6F2F9F"/>
                </a:solidFill>
                <a:latin typeface="Times New Roman"/>
                <a:cs typeface="Times New Roman"/>
              </a:rPr>
              <a:t>and </a:t>
            </a:r>
            <a:r>
              <a:rPr sz="2800" spc="-120" dirty="0">
                <a:solidFill>
                  <a:srgbClr val="6F2F9F"/>
                </a:solidFill>
                <a:latin typeface="Times New Roman"/>
                <a:cs typeface="Times New Roman"/>
              </a:rPr>
              <a:t>produces gelatinase</a:t>
            </a:r>
            <a:r>
              <a:rPr sz="2800" spc="-120" dirty="0">
                <a:latin typeface="Times New Roman"/>
                <a:cs typeface="Times New Roman"/>
              </a:rPr>
              <a:t>. </a:t>
            </a:r>
            <a:r>
              <a:rPr sz="2800" spc="-85" dirty="0">
                <a:latin typeface="Times New Roman"/>
                <a:cs typeface="Times New Roman"/>
              </a:rPr>
              <a:t>It </a:t>
            </a:r>
            <a:r>
              <a:rPr sz="2800" spc="-145" dirty="0">
                <a:solidFill>
                  <a:srgbClr val="3398FF"/>
                </a:solidFill>
                <a:latin typeface="Times New Roman"/>
                <a:cs typeface="Times New Roman"/>
              </a:rPr>
              <a:t>grows</a:t>
            </a:r>
            <a:r>
              <a:rPr sz="2800" spc="229" dirty="0">
                <a:solidFill>
                  <a:srgbClr val="3398FF"/>
                </a:solidFill>
                <a:latin typeface="Times New Roman"/>
                <a:cs typeface="Times New Roman"/>
              </a:rPr>
              <a:t> </a:t>
            </a:r>
            <a:r>
              <a:rPr sz="2800" spc="-120" dirty="0">
                <a:solidFill>
                  <a:srgbClr val="3398FF"/>
                </a:solidFill>
                <a:latin typeface="Times New Roman"/>
                <a:cs typeface="Times New Roman"/>
              </a:rPr>
              <a:t>on</a:t>
            </a:r>
            <a:endParaRPr sz="2800">
              <a:latin typeface="Times New Roman"/>
              <a:cs typeface="Times New Roman"/>
            </a:endParaRPr>
          </a:p>
          <a:p>
            <a:pPr marL="330835" marR="137795">
              <a:lnSpc>
                <a:spcPts val="3200"/>
              </a:lnSpc>
              <a:spcBef>
                <a:spcPts val="165"/>
              </a:spcBef>
            </a:pPr>
            <a:r>
              <a:rPr sz="2800" spc="-140" dirty="0">
                <a:solidFill>
                  <a:srgbClr val="3398FF"/>
                </a:solidFill>
                <a:latin typeface="Times New Roman"/>
                <a:cs typeface="Times New Roman"/>
              </a:rPr>
              <a:t>acetamide </a:t>
            </a:r>
            <a:r>
              <a:rPr sz="2800" spc="-160" dirty="0">
                <a:solidFill>
                  <a:srgbClr val="3398FF"/>
                </a:solidFill>
                <a:latin typeface="Times New Roman"/>
                <a:cs typeface="Times New Roman"/>
              </a:rPr>
              <a:t>and </a:t>
            </a:r>
            <a:r>
              <a:rPr sz="2800" spc="-130" dirty="0">
                <a:solidFill>
                  <a:srgbClr val="3398FF"/>
                </a:solidFill>
                <a:latin typeface="Times New Roman"/>
                <a:cs typeface="Times New Roman"/>
              </a:rPr>
              <a:t>geraniol </a:t>
            </a:r>
            <a:r>
              <a:rPr sz="2800" spc="-155" dirty="0">
                <a:latin typeface="Times New Roman"/>
                <a:cs typeface="Times New Roman"/>
              </a:rPr>
              <a:t>and </a:t>
            </a:r>
            <a:r>
              <a:rPr sz="2800" spc="-190" dirty="0">
                <a:latin typeface="Times New Roman"/>
                <a:cs typeface="Times New Roman"/>
              </a:rPr>
              <a:t>gives </a:t>
            </a:r>
            <a:r>
              <a:rPr sz="2800" spc="-225" dirty="0">
                <a:latin typeface="Times New Roman"/>
                <a:cs typeface="Times New Roman"/>
              </a:rPr>
              <a:t>a </a:t>
            </a:r>
            <a:r>
              <a:rPr sz="2800" spc="-170" dirty="0">
                <a:latin typeface="Times New Roman"/>
                <a:cs typeface="Times New Roman"/>
              </a:rPr>
              <a:t>weak </a:t>
            </a:r>
            <a:r>
              <a:rPr sz="2800" spc="-50" dirty="0">
                <a:latin typeface="Times New Roman"/>
                <a:cs typeface="Times New Roman"/>
              </a:rPr>
              <a:t>or </a:t>
            </a:r>
            <a:r>
              <a:rPr sz="2800" spc="-150" dirty="0">
                <a:latin typeface="Times New Roman"/>
                <a:cs typeface="Times New Roman"/>
              </a:rPr>
              <a:t>delayed </a:t>
            </a:r>
            <a:r>
              <a:rPr sz="2800" spc="-95" dirty="0">
                <a:latin typeface="Times New Roman"/>
                <a:cs typeface="Times New Roman"/>
              </a:rPr>
              <a:t>tween  </a:t>
            </a:r>
            <a:r>
              <a:rPr sz="2800" spc="-125" dirty="0">
                <a:latin typeface="Times New Roman"/>
                <a:cs typeface="Times New Roman"/>
              </a:rPr>
              <a:t>80</a:t>
            </a:r>
            <a:r>
              <a:rPr sz="2800" spc="-85" dirty="0">
                <a:latin typeface="Times New Roman"/>
                <a:cs typeface="Times New Roman"/>
              </a:rPr>
              <a:t> </a:t>
            </a:r>
            <a:r>
              <a:rPr sz="2800" spc="-130" dirty="0">
                <a:latin typeface="Times New Roman"/>
                <a:cs typeface="Times New Roman"/>
              </a:rPr>
              <a:t>hydrolysis.</a:t>
            </a:r>
            <a:endParaRPr sz="2800">
              <a:latin typeface="Times New Roman"/>
              <a:cs typeface="Times New Roman"/>
            </a:endParaRPr>
          </a:p>
          <a:p>
            <a:pPr marL="330835" marR="5080" indent="-318770">
              <a:lnSpc>
                <a:spcPts val="3210"/>
              </a:lnSpc>
              <a:spcBef>
                <a:spcPts val="5"/>
              </a:spcBef>
              <a:buClr>
                <a:srgbClr val="EFAC00"/>
              </a:buClr>
              <a:buSzPct val="80357"/>
              <a:buFont typeface="OpenSymbol"/>
              <a:buChar char=""/>
              <a:tabLst>
                <a:tab pos="331470" algn="l"/>
              </a:tabLst>
            </a:pPr>
            <a:r>
              <a:rPr sz="2800" spc="-175" dirty="0">
                <a:solidFill>
                  <a:srgbClr val="FFFF00"/>
                </a:solidFill>
                <a:latin typeface="Times New Roman"/>
                <a:cs typeface="Times New Roman"/>
              </a:rPr>
              <a:t>Large </a:t>
            </a:r>
            <a:r>
              <a:rPr sz="2800" spc="-135" dirty="0">
                <a:solidFill>
                  <a:srgbClr val="FFFF00"/>
                </a:solidFill>
                <a:latin typeface="Times New Roman"/>
                <a:cs typeface="Times New Roman"/>
              </a:rPr>
              <a:t>amounts </a:t>
            </a:r>
            <a:r>
              <a:rPr sz="2800" spc="-165" dirty="0">
                <a:solidFill>
                  <a:srgbClr val="FFFF00"/>
                </a:solidFill>
                <a:latin typeface="Times New Roman"/>
                <a:cs typeface="Times New Roman"/>
              </a:rPr>
              <a:t>of </a:t>
            </a:r>
            <a:r>
              <a:rPr sz="2800" spc="-100" dirty="0">
                <a:solidFill>
                  <a:srgbClr val="FFFF00"/>
                </a:solidFill>
                <a:latin typeface="Times New Roman"/>
                <a:cs typeface="Times New Roman"/>
              </a:rPr>
              <a:t>extracellular </a:t>
            </a:r>
            <a:r>
              <a:rPr sz="2800" spc="-155" dirty="0">
                <a:solidFill>
                  <a:srgbClr val="FFFF00"/>
                </a:solidFill>
                <a:latin typeface="Times New Roman"/>
                <a:cs typeface="Times New Roman"/>
              </a:rPr>
              <a:t>polysaccharides </a:t>
            </a:r>
            <a:r>
              <a:rPr sz="2800" spc="-105" dirty="0">
                <a:latin typeface="Times New Roman"/>
                <a:cs typeface="Times New Roman"/>
              </a:rPr>
              <a:t>are  produced </a:t>
            </a:r>
            <a:r>
              <a:rPr sz="2800" spc="-200" dirty="0">
                <a:latin typeface="Times New Roman"/>
                <a:cs typeface="Times New Roman"/>
              </a:rPr>
              <a:t>by </a:t>
            </a:r>
            <a:r>
              <a:rPr sz="2800" spc="-155" dirty="0">
                <a:latin typeface="Times New Roman"/>
                <a:cs typeface="Times New Roman"/>
              </a:rPr>
              <a:t>some </a:t>
            </a:r>
            <a:r>
              <a:rPr sz="2800" spc="-95" dirty="0">
                <a:latin typeface="Times New Roman"/>
                <a:cs typeface="Times New Roman"/>
              </a:rPr>
              <a:t>strains. </a:t>
            </a:r>
            <a:r>
              <a:rPr sz="2800" spc="-110" dirty="0">
                <a:latin typeface="Times New Roman"/>
                <a:cs typeface="Times New Roman"/>
              </a:rPr>
              <a:t>Their </a:t>
            </a:r>
            <a:r>
              <a:rPr sz="2800" spc="-125" dirty="0">
                <a:solidFill>
                  <a:srgbClr val="FFBF00"/>
                </a:solidFill>
                <a:latin typeface="Times New Roman"/>
                <a:cs typeface="Times New Roman"/>
              </a:rPr>
              <a:t>optimal </a:t>
            </a:r>
            <a:r>
              <a:rPr sz="2800" spc="-110" dirty="0">
                <a:solidFill>
                  <a:srgbClr val="FFBF00"/>
                </a:solidFill>
                <a:latin typeface="Times New Roman"/>
                <a:cs typeface="Times New Roman"/>
              </a:rPr>
              <a:t>growth </a:t>
            </a:r>
            <a:r>
              <a:rPr sz="2800" spc="-175" dirty="0">
                <a:solidFill>
                  <a:srgbClr val="FFBF00"/>
                </a:solidFill>
                <a:latin typeface="Times New Roman"/>
                <a:cs typeface="Times New Roman"/>
              </a:rPr>
              <a:t>is </a:t>
            </a:r>
            <a:r>
              <a:rPr sz="2800" spc="-95" dirty="0">
                <a:solidFill>
                  <a:srgbClr val="FFBF00"/>
                </a:solidFill>
                <a:latin typeface="Times New Roman"/>
                <a:cs typeface="Times New Roman"/>
              </a:rPr>
              <a:t>at</a:t>
            </a:r>
            <a:r>
              <a:rPr sz="2800" spc="395" dirty="0">
                <a:solidFill>
                  <a:srgbClr val="FFBF00"/>
                </a:solidFill>
                <a:latin typeface="Times New Roman"/>
                <a:cs typeface="Times New Roman"/>
              </a:rPr>
              <a:t> </a:t>
            </a:r>
            <a:r>
              <a:rPr sz="2800" spc="-100" dirty="0">
                <a:solidFill>
                  <a:srgbClr val="FFBF00"/>
                </a:solidFill>
                <a:latin typeface="Times New Roman"/>
                <a:cs typeface="Times New Roman"/>
              </a:rPr>
              <a:t>37°C</a:t>
            </a:r>
            <a:endParaRPr sz="2800">
              <a:latin typeface="Times New Roman"/>
              <a:cs typeface="Times New Roman"/>
            </a:endParaRPr>
          </a:p>
          <a:p>
            <a:pPr marL="330835">
              <a:lnSpc>
                <a:spcPct val="100000"/>
              </a:lnSpc>
              <a:spcBef>
                <a:spcPts val="114"/>
              </a:spcBef>
            </a:pPr>
            <a:r>
              <a:rPr sz="2800" spc="-155" dirty="0">
                <a:latin typeface="Times New Roman"/>
                <a:cs typeface="Times New Roman"/>
              </a:rPr>
              <a:t>and </a:t>
            </a:r>
            <a:r>
              <a:rPr sz="2800" spc="-125" dirty="0">
                <a:latin typeface="Times New Roman"/>
                <a:cs typeface="Times New Roman"/>
              </a:rPr>
              <a:t>they </a:t>
            </a:r>
            <a:r>
              <a:rPr sz="2800" spc="-170" dirty="0">
                <a:latin typeface="Times New Roman"/>
                <a:cs typeface="Times New Roman"/>
              </a:rPr>
              <a:t>can </a:t>
            </a:r>
            <a:r>
              <a:rPr sz="2800" spc="-125" dirty="0">
                <a:latin typeface="Times New Roman"/>
                <a:cs typeface="Times New Roman"/>
              </a:rPr>
              <a:t>grow </a:t>
            </a:r>
            <a:r>
              <a:rPr sz="2800" spc="-95" dirty="0">
                <a:latin typeface="Times New Roman"/>
                <a:cs typeface="Times New Roman"/>
              </a:rPr>
              <a:t>at</a:t>
            </a:r>
            <a:r>
              <a:rPr sz="2800" spc="175" dirty="0">
                <a:latin typeface="Times New Roman"/>
                <a:cs typeface="Times New Roman"/>
              </a:rPr>
              <a:t> </a:t>
            </a:r>
            <a:r>
              <a:rPr sz="2800" spc="-145" dirty="0">
                <a:solidFill>
                  <a:srgbClr val="FF3300"/>
                </a:solidFill>
                <a:latin typeface="Times New Roman"/>
                <a:cs typeface="Times New Roman"/>
              </a:rPr>
              <a:t>42°C</a:t>
            </a:r>
            <a:r>
              <a:rPr sz="3200" spc="-145" dirty="0">
                <a:solidFill>
                  <a:srgbClr val="FF3300"/>
                </a:solidFill>
                <a:latin typeface="Trebuchet MS"/>
                <a:cs typeface="Trebuchet MS"/>
              </a:rPr>
              <a:t>.</a:t>
            </a:r>
            <a:endParaRPr sz="3200">
              <a:latin typeface="Trebuchet MS"/>
              <a:cs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390" y="1794509"/>
            <a:ext cx="7738109" cy="4220210"/>
          </a:xfrm>
          <a:prstGeom prst="rect">
            <a:avLst/>
          </a:prstGeom>
        </p:spPr>
        <p:txBody>
          <a:bodyPr vert="horz" wrap="square" lIns="0" tIns="12700" rIns="0" bIns="0" rtlCol="0">
            <a:spAutoFit/>
          </a:bodyPr>
          <a:lstStyle/>
          <a:p>
            <a:pPr marL="369570" indent="-318770">
              <a:lnSpc>
                <a:spcPct val="100000"/>
              </a:lnSpc>
              <a:spcBef>
                <a:spcPts val="100"/>
              </a:spcBef>
              <a:buClr>
                <a:srgbClr val="EFAC00"/>
              </a:buClr>
              <a:buSzPct val="78846"/>
              <a:buFont typeface="OpenSymbol"/>
              <a:buChar char=""/>
              <a:tabLst>
                <a:tab pos="369570" algn="l"/>
              </a:tabLst>
            </a:pPr>
            <a:r>
              <a:rPr sz="2600" spc="-100" dirty="0">
                <a:solidFill>
                  <a:srgbClr val="BF0000"/>
                </a:solidFill>
                <a:latin typeface="Times New Roman"/>
                <a:cs typeface="Times New Roman"/>
              </a:rPr>
              <a:t>Non-hemolytic</a:t>
            </a:r>
            <a:r>
              <a:rPr sz="2600" spc="-100" dirty="0">
                <a:latin typeface="Times New Roman"/>
                <a:cs typeface="Times New Roman"/>
              </a:rPr>
              <a:t>, </a:t>
            </a:r>
            <a:r>
              <a:rPr sz="2600" spc="-114" dirty="0">
                <a:solidFill>
                  <a:srgbClr val="BF0000"/>
                </a:solidFill>
                <a:latin typeface="Times New Roman"/>
                <a:cs typeface="Times New Roman"/>
              </a:rPr>
              <a:t>small, </a:t>
            </a:r>
            <a:r>
              <a:rPr sz="2600" spc="-110" dirty="0">
                <a:solidFill>
                  <a:srgbClr val="BF0000"/>
                </a:solidFill>
                <a:latin typeface="Times New Roman"/>
                <a:cs typeface="Times New Roman"/>
              </a:rPr>
              <a:t>ringed </a:t>
            </a:r>
            <a:r>
              <a:rPr sz="2600" spc="-150" dirty="0">
                <a:solidFill>
                  <a:srgbClr val="BF0000"/>
                </a:solidFill>
                <a:latin typeface="Times New Roman"/>
                <a:cs typeface="Times New Roman"/>
              </a:rPr>
              <a:t>and </a:t>
            </a:r>
            <a:r>
              <a:rPr sz="2600" spc="-85" dirty="0">
                <a:solidFill>
                  <a:srgbClr val="BF0000"/>
                </a:solidFill>
                <a:latin typeface="Times New Roman"/>
                <a:cs typeface="Times New Roman"/>
              </a:rPr>
              <a:t>striated </a:t>
            </a:r>
            <a:r>
              <a:rPr sz="2600" spc="-120" dirty="0">
                <a:solidFill>
                  <a:srgbClr val="BF0000"/>
                </a:solidFill>
                <a:latin typeface="Times New Roman"/>
                <a:cs typeface="Times New Roman"/>
              </a:rPr>
              <a:t>in</a:t>
            </a:r>
            <a:r>
              <a:rPr sz="2600" spc="140" dirty="0">
                <a:solidFill>
                  <a:srgbClr val="BF0000"/>
                </a:solidFill>
                <a:latin typeface="Times New Roman"/>
                <a:cs typeface="Times New Roman"/>
              </a:rPr>
              <a:t> </a:t>
            </a:r>
            <a:r>
              <a:rPr sz="2600" spc="-215" dirty="0">
                <a:solidFill>
                  <a:srgbClr val="BF0000"/>
                </a:solidFill>
                <a:latin typeface="Times New Roman"/>
                <a:cs typeface="Times New Roman"/>
              </a:rPr>
              <a:t>BA.</a:t>
            </a:r>
            <a:endParaRPr sz="2600">
              <a:latin typeface="Times New Roman"/>
              <a:cs typeface="Times New Roman"/>
            </a:endParaRPr>
          </a:p>
          <a:p>
            <a:pPr>
              <a:lnSpc>
                <a:spcPct val="100000"/>
              </a:lnSpc>
              <a:spcBef>
                <a:spcPts val="20"/>
              </a:spcBef>
              <a:buClr>
                <a:srgbClr val="EFAC00"/>
              </a:buClr>
              <a:buFont typeface="OpenSymbol"/>
              <a:buChar char=""/>
            </a:pPr>
            <a:endParaRPr sz="2650">
              <a:latin typeface="Times New Roman"/>
              <a:cs typeface="Times New Roman"/>
            </a:endParaRPr>
          </a:p>
          <a:p>
            <a:pPr marL="368935" marR="17780" indent="-318770">
              <a:lnSpc>
                <a:spcPts val="2990"/>
              </a:lnSpc>
              <a:buClr>
                <a:srgbClr val="EFAC00"/>
              </a:buClr>
              <a:buSzPct val="78846"/>
              <a:buFont typeface="OpenSymbol"/>
              <a:buChar char=""/>
              <a:tabLst>
                <a:tab pos="369570" algn="l"/>
              </a:tabLst>
            </a:pPr>
            <a:r>
              <a:rPr sz="2600" spc="-155" dirty="0">
                <a:latin typeface="Times New Roman"/>
                <a:cs typeface="Times New Roman"/>
              </a:rPr>
              <a:t>In </a:t>
            </a:r>
            <a:r>
              <a:rPr sz="2600" spc="-170" dirty="0">
                <a:solidFill>
                  <a:srgbClr val="CC0066"/>
                </a:solidFill>
                <a:latin typeface="Times New Roman"/>
                <a:cs typeface="Times New Roman"/>
              </a:rPr>
              <a:t>MacConkey </a:t>
            </a:r>
            <a:r>
              <a:rPr sz="2600" spc="-100" dirty="0">
                <a:solidFill>
                  <a:srgbClr val="CC0066"/>
                </a:solidFill>
                <a:latin typeface="Times New Roman"/>
                <a:cs typeface="Times New Roman"/>
              </a:rPr>
              <a:t>agar</a:t>
            </a:r>
            <a:r>
              <a:rPr sz="2600" spc="-100" dirty="0">
                <a:latin typeface="Times New Roman"/>
                <a:cs typeface="Times New Roman"/>
              </a:rPr>
              <a:t>, </a:t>
            </a:r>
            <a:r>
              <a:rPr sz="2600" spc="-85" dirty="0">
                <a:latin typeface="Times New Roman"/>
                <a:cs typeface="Times New Roman"/>
              </a:rPr>
              <a:t>the </a:t>
            </a:r>
            <a:r>
              <a:rPr sz="2600" spc="-130" dirty="0">
                <a:latin typeface="Times New Roman"/>
                <a:cs typeface="Times New Roman"/>
              </a:rPr>
              <a:t>colonies </a:t>
            </a:r>
            <a:r>
              <a:rPr sz="2600" spc="-180" dirty="0">
                <a:latin typeface="Times New Roman"/>
                <a:cs typeface="Times New Roman"/>
              </a:rPr>
              <a:t>have </a:t>
            </a:r>
            <a:r>
              <a:rPr sz="2600" spc="-204" dirty="0">
                <a:latin typeface="Times New Roman"/>
                <a:cs typeface="Times New Roman"/>
              </a:rPr>
              <a:t>a </a:t>
            </a:r>
            <a:r>
              <a:rPr sz="2600" spc="-114" dirty="0">
                <a:solidFill>
                  <a:srgbClr val="CC0066"/>
                </a:solidFill>
                <a:latin typeface="Times New Roman"/>
                <a:cs typeface="Times New Roman"/>
              </a:rPr>
              <a:t>rough </a:t>
            </a:r>
            <a:r>
              <a:rPr sz="2600" spc="-145" dirty="0">
                <a:solidFill>
                  <a:srgbClr val="CC0066"/>
                </a:solidFill>
                <a:latin typeface="Times New Roman"/>
                <a:cs typeface="Times New Roman"/>
              </a:rPr>
              <a:t>and </a:t>
            </a:r>
            <a:r>
              <a:rPr sz="2600" spc="-375" dirty="0">
                <a:solidFill>
                  <a:srgbClr val="CC0066"/>
                </a:solidFill>
                <a:latin typeface="Times New Roman"/>
                <a:cs typeface="Times New Roman"/>
              </a:rPr>
              <a:t>corrugated  </a:t>
            </a:r>
            <a:r>
              <a:rPr sz="2600" spc="-110" dirty="0">
                <a:solidFill>
                  <a:srgbClr val="CC0066"/>
                </a:solidFill>
                <a:latin typeface="Times New Roman"/>
                <a:cs typeface="Times New Roman"/>
              </a:rPr>
              <a:t>appearance.</a:t>
            </a:r>
            <a:endParaRPr sz="2600">
              <a:latin typeface="Times New Roman"/>
              <a:cs typeface="Times New Roman"/>
            </a:endParaRPr>
          </a:p>
          <a:p>
            <a:pPr>
              <a:lnSpc>
                <a:spcPct val="100000"/>
              </a:lnSpc>
              <a:spcBef>
                <a:spcPts val="50"/>
              </a:spcBef>
              <a:buClr>
                <a:srgbClr val="EFAC00"/>
              </a:buClr>
              <a:buFont typeface="OpenSymbol"/>
              <a:buChar char=""/>
            </a:pPr>
            <a:endParaRPr sz="2550">
              <a:latin typeface="Times New Roman"/>
              <a:cs typeface="Times New Roman"/>
            </a:endParaRPr>
          </a:p>
          <a:p>
            <a:pPr marL="368935" marR="69850" indent="-318770">
              <a:lnSpc>
                <a:spcPts val="3000"/>
              </a:lnSpc>
              <a:buClr>
                <a:srgbClr val="EFAC00"/>
              </a:buClr>
              <a:buSzPct val="78846"/>
              <a:buFont typeface="OpenSymbol"/>
              <a:buChar char=""/>
              <a:tabLst>
                <a:tab pos="369570" algn="l"/>
              </a:tabLst>
            </a:pPr>
            <a:r>
              <a:rPr sz="2600" spc="-140" dirty="0">
                <a:solidFill>
                  <a:srgbClr val="91CF4F"/>
                </a:solidFill>
                <a:latin typeface="Times New Roman"/>
                <a:cs typeface="Times New Roman"/>
              </a:rPr>
              <a:t>Does </a:t>
            </a:r>
            <a:r>
              <a:rPr sz="2600" spc="-70" dirty="0">
                <a:solidFill>
                  <a:srgbClr val="91CF4F"/>
                </a:solidFill>
                <a:latin typeface="Times New Roman"/>
                <a:cs typeface="Times New Roman"/>
              </a:rPr>
              <a:t>not </a:t>
            </a:r>
            <a:r>
              <a:rPr sz="2600" spc="-100" dirty="0">
                <a:solidFill>
                  <a:srgbClr val="91CF4F"/>
                </a:solidFill>
                <a:latin typeface="Times New Roman"/>
                <a:cs typeface="Times New Roman"/>
              </a:rPr>
              <a:t>produce </a:t>
            </a:r>
            <a:r>
              <a:rPr sz="2600" spc="-165" dirty="0">
                <a:solidFill>
                  <a:srgbClr val="91CF4F"/>
                </a:solidFill>
                <a:latin typeface="Times New Roman"/>
                <a:cs typeface="Times New Roman"/>
              </a:rPr>
              <a:t>pyacyanin </a:t>
            </a:r>
            <a:r>
              <a:rPr sz="2600" spc="-40" dirty="0">
                <a:solidFill>
                  <a:srgbClr val="91CF4F"/>
                </a:solidFill>
                <a:latin typeface="Times New Roman"/>
                <a:cs typeface="Times New Roman"/>
              </a:rPr>
              <a:t>or </a:t>
            </a:r>
            <a:r>
              <a:rPr sz="2600" spc="-120" dirty="0">
                <a:solidFill>
                  <a:srgbClr val="91CF4F"/>
                </a:solidFill>
                <a:latin typeface="Times New Roman"/>
                <a:cs typeface="Times New Roman"/>
              </a:rPr>
              <a:t>flourescein </a:t>
            </a:r>
            <a:r>
              <a:rPr sz="2600" spc="-75" dirty="0">
                <a:latin typeface="Times New Roman"/>
                <a:cs typeface="Times New Roman"/>
              </a:rPr>
              <a:t>but </a:t>
            </a:r>
            <a:r>
              <a:rPr sz="2600" spc="-110" dirty="0">
                <a:solidFill>
                  <a:srgbClr val="663300"/>
                </a:solidFill>
                <a:latin typeface="Times New Roman"/>
                <a:cs typeface="Times New Roman"/>
              </a:rPr>
              <a:t>form </a:t>
            </a:r>
            <a:r>
              <a:rPr sz="2600" spc="-204" dirty="0">
                <a:solidFill>
                  <a:srgbClr val="663300"/>
                </a:solidFill>
                <a:latin typeface="Times New Roman"/>
                <a:cs typeface="Times New Roman"/>
              </a:rPr>
              <a:t>a </a:t>
            </a:r>
            <a:r>
              <a:rPr sz="2600" spc="-665" dirty="0">
                <a:solidFill>
                  <a:srgbClr val="663300"/>
                </a:solidFill>
                <a:latin typeface="Times New Roman"/>
                <a:cs typeface="Times New Roman"/>
              </a:rPr>
              <a:t>brown </a:t>
            </a:r>
            <a:r>
              <a:rPr sz="2600" spc="-150" dirty="0">
                <a:solidFill>
                  <a:srgbClr val="663300"/>
                </a:solidFill>
                <a:latin typeface="Times New Roman"/>
                <a:cs typeface="Times New Roman"/>
              </a:rPr>
              <a:t> </a:t>
            </a:r>
            <a:r>
              <a:rPr sz="2600" spc="-114" dirty="0">
                <a:solidFill>
                  <a:srgbClr val="663300"/>
                </a:solidFill>
                <a:latin typeface="Times New Roman"/>
                <a:cs typeface="Times New Roman"/>
              </a:rPr>
              <a:t>pigment</a:t>
            </a:r>
            <a:endParaRPr sz="2600">
              <a:latin typeface="Times New Roman"/>
              <a:cs typeface="Times New Roman"/>
            </a:endParaRPr>
          </a:p>
          <a:p>
            <a:pPr>
              <a:lnSpc>
                <a:spcPct val="100000"/>
              </a:lnSpc>
              <a:spcBef>
                <a:spcPts val="20"/>
              </a:spcBef>
              <a:buClr>
                <a:srgbClr val="EFAC00"/>
              </a:buClr>
              <a:buFont typeface="OpenSymbol"/>
              <a:buChar char=""/>
            </a:pPr>
            <a:endParaRPr sz="2400">
              <a:latin typeface="Times New Roman"/>
              <a:cs typeface="Times New Roman"/>
            </a:endParaRPr>
          </a:p>
          <a:p>
            <a:pPr marL="369570" indent="-318770">
              <a:lnSpc>
                <a:spcPct val="100000"/>
              </a:lnSpc>
              <a:buClr>
                <a:srgbClr val="EFAC00"/>
              </a:buClr>
              <a:buSzPct val="78846"/>
              <a:buFont typeface="OpenSymbol"/>
              <a:buChar char=""/>
              <a:tabLst>
                <a:tab pos="369570" algn="l"/>
              </a:tabLst>
            </a:pPr>
            <a:r>
              <a:rPr sz="2600" spc="-155" dirty="0">
                <a:latin typeface="Times New Roman"/>
                <a:cs typeface="Times New Roman"/>
              </a:rPr>
              <a:t>Give </a:t>
            </a:r>
            <a:r>
              <a:rPr sz="2600" spc="-165" dirty="0">
                <a:latin typeface="Times New Roman"/>
                <a:cs typeface="Times New Roman"/>
              </a:rPr>
              <a:t>off </a:t>
            </a:r>
            <a:r>
              <a:rPr sz="2600" spc="-160" dirty="0">
                <a:latin typeface="Times New Roman"/>
                <a:cs typeface="Times New Roman"/>
              </a:rPr>
              <a:t>an </a:t>
            </a:r>
            <a:r>
              <a:rPr sz="2600" spc="-155" dirty="0">
                <a:solidFill>
                  <a:srgbClr val="5D6269"/>
                </a:solidFill>
                <a:latin typeface="Times New Roman"/>
                <a:cs typeface="Times New Roman"/>
              </a:rPr>
              <a:t>ammoniacal</a:t>
            </a:r>
            <a:r>
              <a:rPr sz="2600" spc="195" dirty="0">
                <a:solidFill>
                  <a:srgbClr val="5D6269"/>
                </a:solidFill>
                <a:latin typeface="Times New Roman"/>
                <a:cs typeface="Times New Roman"/>
              </a:rPr>
              <a:t> </a:t>
            </a:r>
            <a:r>
              <a:rPr sz="2600" spc="-135" dirty="0">
                <a:solidFill>
                  <a:srgbClr val="5D6269"/>
                </a:solidFill>
                <a:latin typeface="Times New Roman"/>
                <a:cs typeface="Times New Roman"/>
              </a:rPr>
              <a:t>smell</a:t>
            </a:r>
            <a:endParaRPr sz="2600">
              <a:latin typeface="Times New Roman"/>
              <a:cs typeface="Times New Roman"/>
            </a:endParaRPr>
          </a:p>
          <a:p>
            <a:pPr>
              <a:lnSpc>
                <a:spcPct val="100000"/>
              </a:lnSpc>
              <a:spcBef>
                <a:spcPts val="40"/>
              </a:spcBef>
              <a:buClr>
                <a:srgbClr val="EFAC00"/>
              </a:buClr>
              <a:buFont typeface="OpenSymbol"/>
              <a:buChar char=""/>
            </a:pPr>
            <a:endParaRPr sz="2450">
              <a:latin typeface="Times New Roman"/>
              <a:cs typeface="Times New Roman"/>
            </a:endParaRPr>
          </a:p>
          <a:p>
            <a:pPr marL="369570" indent="-318770">
              <a:lnSpc>
                <a:spcPct val="100000"/>
              </a:lnSpc>
              <a:buClr>
                <a:srgbClr val="EFAC00"/>
              </a:buClr>
              <a:buSzPct val="78846"/>
              <a:buFont typeface="OpenSymbol"/>
              <a:buChar char=""/>
              <a:tabLst>
                <a:tab pos="369570" algn="l"/>
              </a:tabLst>
            </a:pPr>
            <a:r>
              <a:rPr sz="2600" spc="-100" dirty="0">
                <a:latin typeface="Times New Roman"/>
                <a:cs typeface="Times New Roman"/>
              </a:rPr>
              <a:t>(</a:t>
            </a:r>
            <a:r>
              <a:rPr sz="2600" spc="-100" dirty="0">
                <a:solidFill>
                  <a:srgbClr val="988207"/>
                </a:solidFill>
                <a:latin typeface="Times New Roman"/>
                <a:cs typeface="Times New Roman"/>
              </a:rPr>
              <a:t>most </a:t>
            </a:r>
            <a:r>
              <a:rPr sz="2600" i="1" spc="-340" dirty="0">
                <a:solidFill>
                  <a:srgbClr val="988207"/>
                </a:solidFill>
                <a:latin typeface="Times New Roman"/>
                <a:cs typeface="Times New Roman"/>
              </a:rPr>
              <a:t>Pseudomonas </a:t>
            </a:r>
            <a:r>
              <a:rPr sz="2600" spc="-114" dirty="0">
                <a:solidFill>
                  <a:srgbClr val="988207"/>
                </a:solidFill>
                <a:latin typeface="Times New Roman"/>
                <a:cs typeface="Times New Roman"/>
              </a:rPr>
              <a:t>grow well </a:t>
            </a:r>
            <a:r>
              <a:rPr sz="2600" spc="-90" dirty="0">
                <a:solidFill>
                  <a:srgbClr val="988207"/>
                </a:solidFill>
                <a:latin typeface="Times New Roman"/>
                <a:cs typeface="Times New Roman"/>
              </a:rPr>
              <a:t>at</a:t>
            </a:r>
            <a:r>
              <a:rPr sz="2600" spc="30" dirty="0">
                <a:solidFill>
                  <a:srgbClr val="988207"/>
                </a:solidFill>
                <a:latin typeface="Times New Roman"/>
                <a:cs typeface="Times New Roman"/>
              </a:rPr>
              <a:t> </a:t>
            </a:r>
            <a:r>
              <a:rPr sz="2600" spc="-130" dirty="0">
                <a:solidFill>
                  <a:srgbClr val="988207"/>
                </a:solidFill>
                <a:latin typeface="Times New Roman"/>
                <a:cs typeface="Times New Roman"/>
              </a:rPr>
              <a:t>41-42</a:t>
            </a:r>
            <a:r>
              <a:rPr sz="2250" spc="-195" baseline="29629" dirty="0">
                <a:solidFill>
                  <a:srgbClr val="988207"/>
                </a:solidFill>
                <a:latin typeface="Times New Roman"/>
                <a:cs typeface="Times New Roman"/>
              </a:rPr>
              <a:t>o</a:t>
            </a:r>
            <a:r>
              <a:rPr sz="2600" spc="-130" dirty="0">
                <a:solidFill>
                  <a:srgbClr val="988207"/>
                </a:solidFill>
                <a:latin typeface="Times New Roman"/>
                <a:cs typeface="Times New Roman"/>
              </a:rPr>
              <a:t>C</a:t>
            </a:r>
            <a:r>
              <a:rPr sz="2600" spc="-130" dirty="0">
                <a:latin typeface="Times New Roman"/>
                <a:cs typeface="Times New Roman"/>
              </a:rPr>
              <a:t>)</a:t>
            </a:r>
            <a:endParaRPr sz="26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3550" y="182879"/>
            <a:ext cx="8242300" cy="99949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01040" y="1577340"/>
            <a:ext cx="7769225" cy="3459479"/>
          </a:xfrm>
          <a:prstGeom prst="rect">
            <a:avLst/>
          </a:prstGeom>
        </p:spPr>
        <p:txBody>
          <a:bodyPr vert="horz" wrap="square" lIns="0" tIns="38735" rIns="0" bIns="0" rtlCol="0">
            <a:spAutoFit/>
          </a:bodyPr>
          <a:lstStyle/>
          <a:p>
            <a:pPr marL="330835" marR="17780" indent="-318770" algn="just">
              <a:lnSpc>
                <a:spcPts val="2990"/>
              </a:lnSpc>
              <a:spcBef>
                <a:spcPts val="305"/>
              </a:spcBef>
              <a:buClr>
                <a:srgbClr val="EFAC00"/>
              </a:buClr>
              <a:buSzPct val="78846"/>
              <a:buFont typeface="OpenSymbol"/>
              <a:buChar char=""/>
              <a:tabLst>
                <a:tab pos="331470" algn="l"/>
              </a:tabLst>
            </a:pPr>
            <a:r>
              <a:rPr sz="2600" u="heavy" spc="-114" dirty="0">
                <a:solidFill>
                  <a:srgbClr val="FF3300"/>
                </a:solidFill>
                <a:uFill>
                  <a:solidFill>
                    <a:srgbClr val="FF3300"/>
                  </a:solidFill>
                </a:uFill>
                <a:latin typeface="Times New Roman"/>
                <a:cs typeface="Times New Roman"/>
              </a:rPr>
              <a:t>Exotoxin </a:t>
            </a:r>
            <a:r>
              <a:rPr sz="2600" u="heavy" spc="-340" dirty="0">
                <a:solidFill>
                  <a:srgbClr val="FF3300"/>
                </a:solidFill>
                <a:uFill>
                  <a:solidFill>
                    <a:srgbClr val="FF3300"/>
                  </a:solidFill>
                </a:uFill>
                <a:latin typeface="Times New Roman"/>
                <a:cs typeface="Times New Roman"/>
              </a:rPr>
              <a:t>A</a:t>
            </a:r>
            <a:r>
              <a:rPr sz="2600" spc="-340" dirty="0">
                <a:latin typeface="Times New Roman"/>
                <a:cs typeface="Times New Roman"/>
              </a:rPr>
              <a:t> </a:t>
            </a:r>
            <a:r>
              <a:rPr sz="2600" spc="-165" dirty="0">
                <a:latin typeface="Times New Roman"/>
                <a:cs typeface="Times New Roman"/>
              </a:rPr>
              <a:t>is </a:t>
            </a:r>
            <a:r>
              <a:rPr sz="2600" spc="-100" dirty="0">
                <a:latin typeface="Times New Roman"/>
                <a:cs typeface="Times New Roman"/>
              </a:rPr>
              <a:t>produced </a:t>
            </a:r>
            <a:r>
              <a:rPr sz="2600" spc="-85" dirty="0">
                <a:latin typeface="Times New Roman"/>
                <a:cs typeface="Times New Roman"/>
              </a:rPr>
              <a:t>under </a:t>
            </a:r>
            <a:r>
              <a:rPr sz="2600" spc="-114" dirty="0">
                <a:solidFill>
                  <a:srgbClr val="FF3300"/>
                </a:solidFill>
                <a:latin typeface="Times New Roman"/>
                <a:cs typeface="Times New Roman"/>
              </a:rPr>
              <a:t>conditions </a:t>
            </a:r>
            <a:r>
              <a:rPr sz="2600" spc="-150" dirty="0">
                <a:solidFill>
                  <a:srgbClr val="FF3300"/>
                </a:solidFill>
                <a:latin typeface="Times New Roman"/>
                <a:cs typeface="Times New Roman"/>
              </a:rPr>
              <a:t>of </a:t>
            </a:r>
            <a:r>
              <a:rPr sz="2600" spc="-80" dirty="0">
                <a:solidFill>
                  <a:srgbClr val="FF3300"/>
                </a:solidFill>
                <a:latin typeface="Times New Roman"/>
                <a:cs typeface="Times New Roman"/>
              </a:rPr>
              <a:t>iron </a:t>
            </a:r>
            <a:r>
              <a:rPr sz="2600" spc="-105" dirty="0">
                <a:solidFill>
                  <a:srgbClr val="FF3300"/>
                </a:solidFill>
                <a:latin typeface="Times New Roman"/>
                <a:cs typeface="Times New Roman"/>
              </a:rPr>
              <a:t>limitation </a:t>
            </a:r>
            <a:r>
              <a:rPr sz="2600" spc="-1045" dirty="0">
                <a:latin typeface="Times New Roman"/>
                <a:cs typeface="Times New Roman"/>
              </a:rPr>
              <a:t>by </a:t>
            </a:r>
            <a:r>
              <a:rPr sz="2600" spc="-640" dirty="0">
                <a:latin typeface="Times New Roman"/>
                <a:cs typeface="Times New Roman"/>
              </a:rPr>
              <a:t> </a:t>
            </a:r>
            <a:r>
              <a:rPr sz="2600" spc="-110" dirty="0">
                <a:latin typeface="Times New Roman"/>
                <a:cs typeface="Times New Roman"/>
              </a:rPr>
              <a:t>most </a:t>
            </a:r>
            <a:r>
              <a:rPr sz="2600" spc="-85" dirty="0">
                <a:latin typeface="Times New Roman"/>
                <a:cs typeface="Times New Roman"/>
              </a:rPr>
              <a:t>strains. </a:t>
            </a:r>
            <a:r>
              <a:rPr sz="2600" spc="-135" dirty="0">
                <a:latin typeface="Times New Roman"/>
                <a:cs typeface="Times New Roman"/>
              </a:rPr>
              <a:t>The </a:t>
            </a:r>
            <a:r>
              <a:rPr sz="2600" spc="-90" dirty="0">
                <a:latin typeface="Times New Roman"/>
                <a:cs typeface="Times New Roman"/>
              </a:rPr>
              <a:t>toxin </a:t>
            </a:r>
            <a:r>
              <a:rPr sz="2600" spc="-125" dirty="0">
                <a:solidFill>
                  <a:srgbClr val="FF3300"/>
                </a:solidFill>
                <a:latin typeface="Times New Roman"/>
                <a:cs typeface="Times New Roman"/>
              </a:rPr>
              <a:t>attacks </a:t>
            </a:r>
            <a:r>
              <a:rPr sz="2600" spc="-110" dirty="0">
                <a:latin typeface="Times New Roman"/>
                <a:cs typeface="Times New Roman"/>
              </a:rPr>
              <a:t>one </a:t>
            </a:r>
            <a:r>
              <a:rPr sz="2600" spc="-150" dirty="0">
                <a:latin typeface="Times New Roman"/>
                <a:cs typeface="Times New Roman"/>
              </a:rPr>
              <a:t>of </a:t>
            </a:r>
            <a:r>
              <a:rPr sz="2600" spc="-80" dirty="0">
                <a:latin typeface="Times New Roman"/>
                <a:cs typeface="Times New Roman"/>
              </a:rPr>
              <a:t>the </a:t>
            </a:r>
            <a:r>
              <a:rPr sz="2600" spc="-120" dirty="0">
                <a:solidFill>
                  <a:srgbClr val="FF3300"/>
                </a:solidFill>
                <a:latin typeface="Times New Roman"/>
                <a:cs typeface="Times New Roman"/>
              </a:rPr>
              <a:t>elongation factors in  </a:t>
            </a:r>
            <a:r>
              <a:rPr sz="2600" spc="-105" dirty="0">
                <a:solidFill>
                  <a:srgbClr val="FF3300"/>
                </a:solidFill>
                <a:latin typeface="Times New Roman"/>
                <a:cs typeface="Times New Roman"/>
              </a:rPr>
              <a:t>translation </a:t>
            </a:r>
            <a:r>
              <a:rPr sz="2600" spc="-110" dirty="0">
                <a:latin typeface="Times New Roman"/>
                <a:cs typeface="Times New Roman"/>
              </a:rPr>
              <a:t>during </a:t>
            </a:r>
            <a:r>
              <a:rPr sz="2600" spc="-75" dirty="0">
                <a:solidFill>
                  <a:srgbClr val="FF3300"/>
                </a:solidFill>
                <a:latin typeface="Times New Roman"/>
                <a:cs typeface="Times New Roman"/>
              </a:rPr>
              <a:t>protein </a:t>
            </a:r>
            <a:r>
              <a:rPr sz="2600" spc="-145" dirty="0">
                <a:solidFill>
                  <a:srgbClr val="FF3300"/>
                </a:solidFill>
                <a:latin typeface="Times New Roman"/>
                <a:cs typeface="Times New Roman"/>
              </a:rPr>
              <a:t>synthesis </a:t>
            </a:r>
            <a:r>
              <a:rPr sz="2600" spc="-150" dirty="0">
                <a:latin typeface="Times New Roman"/>
                <a:cs typeface="Times New Roman"/>
              </a:rPr>
              <a:t>which </a:t>
            </a:r>
            <a:r>
              <a:rPr sz="2600" spc="-165" dirty="0">
                <a:latin typeface="Times New Roman"/>
                <a:cs typeface="Times New Roman"/>
              </a:rPr>
              <a:t>is </a:t>
            </a:r>
            <a:r>
              <a:rPr sz="2600" spc="-120" dirty="0">
                <a:latin typeface="Times New Roman"/>
                <a:cs typeface="Times New Roman"/>
              </a:rPr>
              <a:t>thus</a:t>
            </a:r>
            <a:r>
              <a:rPr sz="2600" spc="390" dirty="0">
                <a:latin typeface="Times New Roman"/>
                <a:cs typeface="Times New Roman"/>
              </a:rPr>
              <a:t> </a:t>
            </a:r>
            <a:r>
              <a:rPr sz="2600" spc="-90" dirty="0">
                <a:solidFill>
                  <a:srgbClr val="FF3300"/>
                </a:solidFill>
                <a:latin typeface="Times New Roman"/>
                <a:cs typeface="Times New Roman"/>
              </a:rPr>
              <a:t>inhibited</a:t>
            </a:r>
            <a:r>
              <a:rPr sz="2600" spc="-90" dirty="0">
                <a:latin typeface="Times New Roman"/>
                <a:cs typeface="Times New Roman"/>
              </a:rPr>
              <a:t>.</a:t>
            </a:r>
            <a:endParaRPr sz="2600">
              <a:latin typeface="Times New Roman"/>
              <a:cs typeface="Times New Roman"/>
            </a:endParaRPr>
          </a:p>
          <a:p>
            <a:pPr marL="331470" indent="-318770" algn="just">
              <a:lnSpc>
                <a:spcPts val="2845"/>
              </a:lnSpc>
              <a:buClr>
                <a:srgbClr val="EFAC00"/>
              </a:buClr>
              <a:buSzPct val="78846"/>
              <a:buFont typeface="OpenSymbol"/>
              <a:buChar char=""/>
              <a:tabLst>
                <a:tab pos="331470" algn="l"/>
              </a:tabLst>
            </a:pPr>
            <a:r>
              <a:rPr sz="2600" spc="-140" dirty="0">
                <a:latin typeface="Times New Roman"/>
                <a:cs typeface="Times New Roman"/>
              </a:rPr>
              <a:t>Strains </a:t>
            </a:r>
            <a:r>
              <a:rPr sz="2600" spc="-100" dirty="0">
                <a:latin typeface="Times New Roman"/>
                <a:cs typeface="Times New Roman"/>
              </a:rPr>
              <a:t>produce </a:t>
            </a:r>
            <a:r>
              <a:rPr sz="2600" spc="-204" dirty="0">
                <a:latin typeface="Times New Roman"/>
                <a:cs typeface="Times New Roman"/>
              </a:rPr>
              <a:t>a</a:t>
            </a:r>
            <a:r>
              <a:rPr sz="2600" spc="-204" dirty="0">
                <a:solidFill>
                  <a:srgbClr val="BF0000"/>
                </a:solidFill>
                <a:latin typeface="Times New Roman"/>
                <a:cs typeface="Times New Roman"/>
              </a:rPr>
              <a:t> </a:t>
            </a:r>
            <a:r>
              <a:rPr sz="2600" u="heavy" spc="-130" dirty="0">
                <a:solidFill>
                  <a:srgbClr val="BF0000"/>
                </a:solidFill>
                <a:uFill>
                  <a:solidFill>
                    <a:srgbClr val="BF0000"/>
                  </a:solidFill>
                </a:uFill>
                <a:latin typeface="Times New Roman"/>
                <a:cs typeface="Times New Roman"/>
              </a:rPr>
              <a:t>haemolysin</a:t>
            </a:r>
            <a:r>
              <a:rPr sz="2600" spc="-130" dirty="0">
                <a:latin typeface="Times New Roman"/>
                <a:cs typeface="Times New Roman"/>
              </a:rPr>
              <a:t>, </a:t>
            </a:r>
            <a:r>
              <a:rPr sz="2600" spc="-165" dirty="0">
                <a:latin typeface="Times New Roman"/>
                <a:cs typeface="Times New Roman"/>
              </a:rPr>
              <a:t>causing</a:t>
            </a:r>
            <a:r>
              <a:rPr sz="2600" spc="-170" dirty="0">
                <a:latin typeface="Times New Roman"/>
                <a:cs typeface="Times New Roman"/>
              </a:rPr>
              <a:t> </a:t>
            </a:r>
            <a:r>
              <a:rPr sz="2600" spc="-125" dirty="0">
                <a:solidFill>
                  <a:srgbClr val="BF0000"/>
                </a:solidFill>
                <a:latin typeface="Times New Roman"/>
                <a:cs typeface="Times New Roman"/>
              </a:rPr>
              <a:t>beta-haemolysis</a:t>
            </a:r>
            <a:r>
              <a:rPr sz="2600" spc="-125" dirty="0">
                <a:latin typeface="Times New Roman"/>
                <a:cs typeface="Times New Roman"/>
              </a:rPr>
              <a:t>.</a:t>
            </a:r>
            <a:endParaRPr sz="2600">
              <a:latin typeface="Times New Roman"/>
              <a:cs typeface="Times New Roman"/>
            </a:endParaRPr>
          </a:p>
          <a:p>
            <a:pPr marL="330835" marR="5080" indent="-318770">
              <a:lnSpc>
                <a:spcPts val="2990"/>
              </a:lnSpc>
              <a:spcBef>
                <a:spcPts val="145"/>
              </a:spcBef>
              <a:buClr>
                <a:srgbClr val="EFAC00"/>
              </a:buClr>
              <a:buSzPct val="78846"/>
              <a:buFont typeface="OpenSymbol"/>
              <a:buChar char=""/>
              <a:tabLst>
                <a:tab pos="331470" algn="l"/>
              </a:tabLst>
            </a:pPr>
            <a:r>
              <a:rPr sz="2600" spc="-135" dirty="0">
                <a:latin typeface="Times New Roman"/>
                <a:cs typeface="Times New Roman"/>
              </a:rPr>
              <a:t>The </a:t>
            </a:r>
            <a:r>
              <a:rPr sz="2600" spc="-90" dirty="0">
                <a:latin typeface="Times New Roman"/>
                <a:cs typeface="Times New Roman"/>
              </a:rPr>
              <a:t>production </a:t>
            </a:r>
            <a:r>
              <a:rPr sz="2600" spc="-150" dirty="0">
                <a:latin typeface="Times New Roman"/>
                <a:cs typeface="Times New Roman"/>
              </a:rPr>
              <a:t>of</a:t>
            </a:r>
            <a:r>
              <a:rPr sz="2600" spc="-150" dirty="0">
                <a:solidFill>
                  <a:srgbClr val="FFBF00"/>
                </a:solidFill>
                <a:latin typeface="Times New Roman"/>
                <a:cs typeface="Times New Roman"/>
              </a:rPr>
              <a:t> </a:t>
            </a:r>
            <a:r>
              <a:rPr sz="2600" u="heavy" spc="-125" dirty="0">
                <a:solidFill>
                  <a:srgbClr val="FFBF00"/>
                </a:solidFill>
                <a:uFill>
                  <a:solidFill>
                    <a:srgbClr val="FFBF00"/>
                  </a:solidFill>
                </a:uFill>
                <a:latin typeface="Times New Roman"/>
                <a:cs typeface="Times New Roman"/>
              </a:rPr>
              <a:t>large </a:t>
            </a:r>
            <a:r>
              <a:rPr sz="2600" u="heavy" spc="-130" dirty="0">
                <a:solidFill>
                  <a:srgbClr val="FFBF00"/>
                </a:solidFill>
                <a:uFill>
                  <a:solidFill>
                    <a:srgbClr val="FFBF00"/>
                  </a:solidFill>
                </a:uFill>
                <a:latin typeface="Times New Roman"/>
                <a:cs typeface="Times New Roman"/>
              </a:rPr>
              <a:t>amounts </a:t>
            </a:r>
            <a:r>
              <a:rPr sz="2600" u="heavy" spc="-160" dirty="0">
                <a:solidFill>
                  <a:srgbClr val="FFBF00"/>
                </a:solidFill>
                <a:uFill>
                  <a:solidFill>
                    <a:srgbClr val="FFBF00"/>
                  </a:solidFill>
                </a:uFill>
                <a:latin typeface="Times New Roman"/>
                <a:cs typeface="Times New Roman"/>
              </a:rPr>
              <a:t>of </a:t>
            </a:r>
            <a:r>
              <a:rPr sz="2600" u="heavy" spc="-95" dirty="0">
                <a:solidFill>
                  <a:srgbClr val="FFBF00"/>
                </a:solidFill>
                <a:uFill>
                  <a:solidFill>
                    <a:srgbClr val="FFBF00"/>
                  </a:solidFill>
                </a:uFill>
                <a:latin typeface="Times New Roman"/>
                <a:cs typeface="Times New Roman"/>
              </a:rPr>
              <a:t>extracellular  </a:t>
            </a:r>
            <a:r>
              <a:rPr sz="2600" u="heavy" spc="-145" dirty="0">
                <a:solidFill>
                  <a:srgbClr val="FFBF00"/>
                </a:solidFill>
                <a:uFill>
                  <a:solidFill>
                    <a:srgbClr val="FFBF00"/>
                  </a:solidFill>
                </a:uFill>
                <a:latin typeface="Times New Roman"/>
                <a:cs typeface="Times New Roman"/>
              </a:rPr>
              <a:t>polysaccharides</a:t>
            </a:r>
            <a:r>
              <a:rPr sz="2600" spc="-145" dirty="0">
                <a:solidFill>
                  <a:srgbClr val="FFBF00"/>
                </a:solidFill>
                <a:latin typeface="Times New Roman"/>
                <a:cs typeface="Times New Roman"/>
              </a:rPr>
              <a:t> </a:t>
            </a:r>
            <a:r>
              <a:rPr sz="2600" spc="-160" dirty="0">
                <a:latin typeface="Times New Roman"/>
                <a:cs typeface="Times New Roman"/>
              </a:rPr>
              <a:t>is </a:t>
            </a:r>
            <a:r>
              <a:rPr sz="2600" spc="-140" dirty="0">
                <a:latin typeface="Times New Roman"/>
                <a:cs typeface="Times New Roman"/>
              </a:rPr>
              <a:t>associated </a:t>
            </a:r>
            <a:r>
              <a:rPr sz="2600" spc="-105" dirty="0">
                <a:latin typeface="Times New Roman"/>
                <a:cs typeface="Times New Roman"/>
              </a:rPr>
              <a:t>with </a:t>
            </a:r>
            <a:r>
              <a:rPr sz="2600" spc="-114" dirty="0">
                <a:latin typeface="Times New Roman"/>
                <a:cs typeface="Times New Roman"/>
              </a:rPr>
              <a:t>strains </a:t>
            </a:r>
            <a:r>
              <a:rPr sz="2600" spc="-120" dirty="0">
                <a:latin typeface="Times New Roman"/>
                <a:cs typeface="Times New Roman"/>
              </a:rPr>
              <a:t>isolated </a:t>
            </a:r>
            <a:r>
              <a:rPr sz="2600" spc="-110" dirty="0">
                <a:latin typeface="Times New Roman"/>
                <a:cs typeface="Times New Roman"/>
              </a:rPr>
              <a:t>from </a:t>
            </a:r>
            <a:r>
              <a:rPr sz="2600" spc="-175" dirty="0">
                <a:latin typeface="Times New Roman"/>
                <a:cs typeface="Times New Roman"/>
              </a:rPr>
              <a:t>cases </a:t>
            </a:r>
            <a:r>
              <a:rPr sz="2600" spc="-150" dirty="0">
                <a:latin typeface="Times New Roman"/>
                <a:cs typeface="Times New Roman"/>
              </a:rPr>
              <a:t>of </a:t>
            </a:r>
            <a:r>
              <a:rPr sz="2600" spc="-150" dirty="0">
                <a:solidFill>
                  <a:srgbClr val="FFBF00"/>
                </a:solidFill>
                <a:latin typeface="Times New Roman"/>
                <a:cs typeface="Times New Roman"/>
              </a:rPr>
              <a:t> </a:t>
            </a:r>
            <a:r>
              <a:rPr sz="2600" spc="-140" dirty="0">
                <a:solidFill>
                  <a:srgbClr val="FFBF00"/>
                </a:solidFill>
                <a:latin typeface="Times New Roman"/>
                <a:cs typeface="Times New Roman"/>
              </a:rPr>
              <a:t>cystic</a:t>
            </a:r>
            <a:r>
              <a:rPr sz="2600" spc="-65" dirty="0">
                <a:solidFill>
                  <a:srgbClr val="FFBF00"/>
                </a:solidFill>
                <a:latin typeface="Times New Roman"/>
                <a:cs typeface="Times New Roman"/>
              </a:rPr>
              <a:t> </a:t>
            </a:r>
            <a:r>
              <a:rPr sz="2600" spc="-105" dirty="0">
                <a:solidFill>
                  <a:srgbClr val="FFBF00"/>
                </a:solidFill>
                <a:latin typeface="Times New Roman"/>
                <a:cs typeface="Times New Roman"/>
              </a:rPr>
              <a:t>fibrosis</a:t>
            </a:r>
            <a:r>
              <a:rPr sz="2600" spc="-105" dirty="0">
                <a:latin typeface="Times New Roman"/>
                <a:cs typeface="Times New Roman"/>
              </a:rPr>
              <a:t>.</a:t>
            </a:r>
            <a:endParaRPr sz="2600">
              <a:latin typeface="Times New Roman"/>
              <a:cs typeface="Times New Roman"/>
            </a:endParaRPr>
          </a:p>
          <a:p>
            <a:pPr marL="330835" marR="392430" indent="-318770">
              <a:lnSpc>
                <a:spcPts val="2990"/>
              </a:lnSpc>
              <a:buClr>
                <a:srgbClr val="EFAC00"/>
              </a:buClr>
              <a:buSzPct val="78846"/>
              <a:buFont typeface="OpenSymbol"/>
              <a:buChar char=""/>
              <a:tabLst>
                <a:tab pos="331470" algn="l"/>
              </a:tabLst>
            </a:pPr>
            <a:r>
              <a:rPr sz="2600" u="heavy" spc="-114" dirty="0">
                <a:solidFill>
                  <a:srgbClr val="988207"/>
                </a:solidFill>
                <a:uFill>
                  <a:solidFill>
                    <a:srgbClr val="988207"/>
                  </a:solidFill>
                </a:uFill>
                <a:latin typeface="Times New Roman"/>
                <a:cs typeface="Times New Roman"/>
              </a:rPr>
              <a:t>Endotoxin</a:t>
            </a:r>
            <a:r>
              <a:rPr sz="2600" spc="-114" dirty="0">
                <a:solidFill>
                  <a:srgbClr val="988207"/>
                </a:solidFill>
                <a:latin typeface="Times New Roman"/>
                <a:cs typeface="Times New Roman"/>
              </a:rPr>
              <a:t> </a:t>
            </a:r>
            <a:r>
              <a:rPr sz="2600" spc="-145" dirty="0">
                <a:solidFill>
                  <a:srgbClr val="988207"/>
                </a:solidFill>
                <a:latin typeface="Times New Roman"/>
                <a:cs typeface="Times New Roman"/>
              </a:rPr>
              <a:t>and </a:t>
            </a:r>
            <a:r>
              <a:rPr sz="2600" u="heavy" spc="-95" dirty="0">
                <a:solidFill>
                  <a:srgbClr val="988207"/>
                </a:solidFill>
                <a:uFill>
                  <a:solidFill>
                    <a:srgbClr val="988207"/>
                  </a:solidFill>
                </a:uFill>
                <a:latin typeface="Times New Roman"/>
                <a:cs typeface="Times New Roman"/>
              </a:rPr>
              <a:t>exotoxin </a:t>
            </a:r>
            <a:r>
              <a:rPr sz="2600" u="heavy" spc="-365" dirty="0">
                <a:solidFill>
                  <a:srgbClr val="988207"/>
                </a:solidFill>
                <a:uFill>
                  <a:solidFill>
                    <a:srgbClr val="988207"/>
                  </a:solidFill>
                </a:uFill>
                <a:latin typeface="Times New Roman"/>
                <a:cs typeface="Times New Roman"/>
              </a:rPr>
              <a:t>S</a:t>
            </a:r>
            <a:r>
              <a:rPr sz="2600" spc="-365" dirty="0">
                <a:solidFill>
                  <a:srgbClr val="988207"/>
                </a:solidFill>
                <a:latin typeface="Times New Roman"/>
                <a:cs typeface="Times New Roman"/>
              </a:rPr>
              <a:t> </a:t>
            </a:r>
            <a:r>
              <a:rPr sz="2600" spc="-95" dirty="0">
                <a:latin typeface="Times New Roman"/>
                <a:cs typeface="Times New Roman"/>
              </a:rPr>
              <a:t>are </a:t>
            </a:r>
            <a:r>
              <a:rPr sz="2600" spc="-70" dirty="0">
                <a:latin typeface="Times New Roman"/>
                <a:cs typeface="Times New Roman"/>
              </a:rPr>
              <a:t>other </a:t>
            </a:r>
            <a:r>
              <a:rPr sz="2600" spc="-114" dirty="0">
                <a:latin typeface="Times New Roman"/>
                <a:cs typeface="Times New Roman"/>
              </a:rPr>
              <a:t>virulence </a:t>
            </a:r>
            <a:r>
              <a:rPr sz="2600" spc="-120" dirty="0">
                <a:latin typeface="Times New Roman"/>
                <a:cs typeface="Times New Roman"/>
              </a:rPr>
              <a:t>factors </a:t>
            </a:r>
            <a:r>
              <a:rPr sz="2600" spc="-204" dirty="0">
                <a:latin typeface="Times New Roman"/>
                <a:cs typeface="Times New Roman"/>
              </a:rPr>
              <a:t>as </a:t>
            </a:r>
            <a:r>
              <a:rPr sz="2600" spc="-985" dirty="0">
                <a:latin typeface="Times New Roman"/>
                <a:cs typeface="Times New Roman"/>
              </a:rPr>
              <a:t>are </a:t>
            </a:r>
            <a:r>
              <a:rPr sz="2600" u="heavy" spc="-175" dirty="0">
                <a:solidFill>
                  <a:srgbClr val="6F2F9F"/>
                </a:solidFill>
                <a:uFill>
                  <a:solidFill>
                    <a:srgbClr val="6F2F9F"/>
                  </a:solidFill>
                </a:uFill>
                <a:latin typeface="Times New Roman"/>
                <a:cs typeface="Times New Roman"/>
              </a:rPr>
              <a:t> </a:t>
            </a:r>
            <a:r>
              <a:rPr sz="2600" u="heavy" spc="-110" dirty="0">
                <a:solidFill>
                  <a:srgbClr val="6F2F9F"/>
                </a:solidFill>
                <a:uFill>
                  <a:solidFill>
                    <a:srgbClr val="6F2F9F"/>
                  </a:solidFill>
                </a:uFill>
                <a:latin typeface="Times New Roman"/>
                <a:cs typeface="Times New Roman"/>
              </a:rPr>
              <a:t>proteases </a:t>
            </a:r>
            <a:r>
              <a:rPr sz="2600" u="heavy" spc="-145" dirty="0">
                <a:solidFill>
                  <a:srgbClr val="6F2F9F"/>
                </a:solidFill>
                <a:uFill>
                  <a:solidFill>
                    <a:srgbClr val="6F2F9F"/>
                  </a:solidFill>
                </a:uFill>
                <a:latin typeface="Times New Roman"/>
                <a:cs typeface="Times New Roman"/>
              </a:rPr>
              <a:t>and</a:t>
            </a:r>
            <a:r>
              <a:rPr sz="2600" u="heavy" spc="-40" dirty="0">
                <a:solidFill>
                  <a:srgbClr val="6F2F9F"/>
                </a:solidFill>
                <a:uFill>
                  <a:solidFill>
                    <a:srgbClr val="6F2F9F"/>
                  </a:solidFill>
                </a:uFill>
                <a:latin typeface="Times New Roman"/>
                <a:cs typeface="Times New Roman"/>
              </a:rPr>
              <a:t> </a:t>
            </a:r>
            <a:r>
              <a:rPr sz="2600" u="heavy" spc="-110" dirty="0">
                <a:solidFill>
                  <a:srgbClr val="6F2F9F"/>
                </a:solidFill>
                <a:uFill>
                  <a:solidFill>
                    <a:srgbClr val="6F2F9F"/>
                  </a:solidFill>
                </a:uFill>
                <a:latin typeface="Times New Roman"/>
                <a:cs typeface="Times New Roman"/>
              </a:rPr>
              <a:t>elastase</a:t>
            </a:r>
            <a:r>
              <a:rPr sz="2600" spc="-110" dirty="0">
                <a:latin typeface="Times New Roman"/>
                <a:cs typeface="Times New Roman"/>
              </a:rPr>
              <a:t>.</a:t>
            </a:r>
            <a:endParaRPr sz="260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490" y="1794509"/>
            <a:ext cx="7787005" cy="3460750"/>
          </a:xfrm>
          <a:prstGeom prst="rect">
            <a:avLst/>
          </a:prstGeom>
        </p:spPr>
        <p:txBody>
          <a:bodyPr vert="horz" wrap="square" lIns="0" tIns="38735" rIns="0" bIns="0" rtlCol="0">
            <a:spAutoFit/>
          </a:bodyPr>
          <a:lstStyle/>
          <a:p>
            <a:pPr marL="330835" marR="97155" indent="-318770">
              <a:lnSpc>
                <a:spcPts val="2990"/>
              </a:lnSpc>
              <a:spcBef>
                <a:spcPts val="305"/>
              </a:spcBef>
              <a:buClr>
                <a:srgbClr val="EFAC00"/>
              </a:buClr>
              <a:buSzPct val="78846"/>
              <a:buFont typeface="OpenSymbol"/>
              <a:buChar char=""/>
              <a:tabLst>
                <a:tab pos="331470" algn="l"/>
              </a:tabLst>
            </a:pPr>
            <a:r>
              <a:rPr sz="2600" spc="-180" dirty="0">
                <a:latin typeface="Times New Roman"/>
                <a:cs typeface="Times New Roman"/>
              </a:rPr>
              <a:t>All </a:t>
            </a:r>
            <a:r>
              <a:rPr sz="2600" spc="-140" dirty="0">
                <a:latin typeface="Times New Roman"/>
                <a:cs typeface="Times New Roman"/>
              </a:rPr>
              <a:t>pseudomonas </a:t>
            </a:r>
            <a:r>
              <a:rPr sz="2600" spc="-95" dirty="0">
                <a:latin typeface="Times New Roman"/>
                <a:cs typeface="Times New Roman"/>
              </a:rPr>
              <a:t>are </a:t>
            </a:r>
            <a:r>
              <a:rPr sz="2600" spc="-140" dirty="0">
                <a:latin typeface="Times New Roman"/>
                <a:cs typeface="Times New Roman"/>
              </a:rPr>
              <a:t>oxidase </a:t>
            </a:r>
            <a:r>
              <a:rPr sz="2600" spc="-125" dirty="0">
                <a:latin typeface="Times New Roman"/>
                <a:cs typeface="Times New Roman"/>
              </a:rPr>
              <a:t>positive </a:t>
            </a:r>
            <a:r>
              <a:rPr sz="2600" spc="-85" dirty="0">
                <a:latin typeface="Times New Roman"/>
                <a:cs typeface="Times New Roman"/>
              </a:rPr>
              <a:t>(except </a:t>
            </a:r>
            <a:r>
              <a:rPr sz="2600" spc="-20" dirty="0">
                <a:latin typeface="Times New Roman"/>
                <a:cs typeface="Times New Roman"/>
              </a:rPr>
              <a:t>P. </a:t>
            </a:r>
            <a:r>
              <a:rPr sz="2600" spc="-320" dirty="0">
                <a:latin typeface="Times New Roman"/>
                <a:cs typeface="Times New Roman"/>
              </a:rPr>
              <a:t>maltophilia),  </a:t>
            </a:r>
            <a:r>
              <a:rPr sz="2600" spc="-145" dirty="0">
                <a:latin typeface="Times New Roman"/>
                <a:cs typeface="Times New Roman"/>
              </a:rPr>
              <a:t>catalase </a:t>
            </a:r>
            <a:r>
              <a:rPr sz="2600" spc="-100" dirty="0">
                <a:latin typeface="Times New Roman"/>
                <a:cs typeface="Times New Roman"/>
              </a:rPr>
              <a:t>positive, </a:t>
            </a:r>
            <a:r>
              <a:rPr sz="2600" spc="-114" dirty="0">
                <a:latin typeface="Times New Roman"/>
                <a:cs typeface="Times New Roman"/>
              </a:rPr>
              <a:t>indole </a:t>
            </a:r>
            <a:r>
              <a:rPr sz="2600" spc="-135" dirty="0">
                <a:latin typeface="Times New Roman"/>
                <a:cs typeface="Times New Roman"/>
              </a:rPr>
              <a:t>negative </a:t>
            </a:r>
            <a:r>
              <a:rPr sz="2600" spc="-145" dirty="0">
                <a:latin typeface="Times New Roman"/>
                <a:cs typeface="Times New Roman"/>
              </a:rPr>
              <a:t>and </a:t>
            </a:r>
            <a:r>
              <a:rPr sz="2600" spc="-130" dirty="0">
                <a:latin typeface="Times New Roman"/>
                <a:cs typeface="Times New Roman"/>
              </a:rPr>
              <a:t>mostly </a:t>
            </a:r>
            <a:r>
              <a:rPr sz="2600" spc="-75" dirty="0">
                <a:latin typeface="Times New Roman"/>
                <a:cs typeface="Times New Roman"/>
              </a:rPr>
              <a:t>citrate</a:t>
            </a:r>
            <a:r>
              <a:rPr sz="2600" spc="305" dirty="0">
                <a:latin typeface="Times New Roman"/>
                <a:cs typeface="Times New Roman"/>
              </a:rPr>
              <a:t> </a:t>
            </a:r>
            <a:r>
              <a:rPr sz="2600" spc="-95" dirty="0">
                <a:latin typeface="Times New Roman"/>
                <a:cs typeface="Times New Roman"/>
              </a:rPr>
              <a:t>positive.</a:t>
            </a:r>
            <a:endParaRPr sz="2600">
              <a:latin typeface="Times New Roman"/>
              <a:cs typeface="Times New Roman"/>
            </a:endParaRPr>
          </a:p>
          <a:p>
            <a:pPr>
              <a:lnSpc>
                <a:spcPct val="100000"/>
              </a:lnSpc>
              <a:spcBef>
                <a:spcPts val="25"/>
              </a:spcBef>
              <a:buClr>
                <a:srgbClr val="EFAC00"/>
              </a:buClr>
              <a:buFont typeface="OpenSymbol"/>
              <a:buChar char=""/>
            </a:pPr>
            <a:endParaRPr sz="2400">
              <a:latin typeface="Times New Roman"/>
              <a:cs typeface="Times New Roman"/>
            </a:endParaRPr>
          </a:p>
          <a:p>
            <a:pPr marL="331470" indent="-318770">
              <a:lnSpc>
                <a:spcPct val="100000"/>
              </a:lnSpc>
              <a:buClr>
                <a:srgbClr val="EFAC00"/>
              </a:buClr>
              <a:buSzPct val="78846"/>
              <a:buFont typeface="OpenSymbol"/>
              <a:buChar char=""/>
              <a:tabLst>
                <a:tab pos="331470" algn="l"/>
              </a:tabLst>
            </a:pPr>
            <a:r>
              <a:rPr sz="2600" spc="-105" dirty="0">
                <a:latin typeface="Times New Roman"/>
                <a:cs typeface="Times New Roman"/>
              </a:rPr>
              <a:t>Produce </a:t>
            </a:r>
            <a:r>
              <a:rPr sz="2600" spc="-150" dirty="0">
                <a:latin typeface="Times New Roman"/>
                <a:cs typeface="Times New Roman"/>
              </a:rPr>
              <a:t>acid </a:t>
            </a:r>
            <a:r>
              <a:rPr sz="2600" spc="-110" dirty="0">
                <a:latin typeface="Times New Roman"/>
                <a:cs typeface="Times New Roman"/>
              </a:rPr>
              <a:t>from </a:t>
            </a:r>
            <a:r>
              <a:rPr sz="2600" spc="-114" dirty="0">
                <a:latin typeface="Times New Roman"/>
                <a:cs typeface="Times New Roman"/>
              </a:rPr>
              <a:t>carbohydrate </a:t>
            </a:r>
            <a:r>
              <a:rPr sz="2600" spc="-180" dirty="0">
                <a:latin typeface="Times New Roman"/>
                <a:cs typeface="Times New Roman"/>
              </a:rPr>
              <a:t>by </a:t>
            </a:r>
            <a:r>
              <a:rPr sz="2600" spc="-110" dirty="0">
                <a:latin typeface="Times New Roman"/>
                <a:cs typeface="Times New Roman"/>
              </a:rPr>
              <a:t>oxidase, </a:t>
            </a:r>
            <a:r>
              <a:rPr sz="2600" spc="-65" dirty="0">
                <a:latin typeface="Times New Roman"/>
                <a:cs typeface="Times New Roman"/>
              </a:rPr>
              <a:t>not</a:t>
            </a:r>
            <a:r>
              <a:rPr sz="2600" spc="409" dirty="0">
                <a:latin typeface="Times New Roman"/>
                <a:cs typeface="Times New Roman"/>
              </a:rPr>
              <a:t> </a:t>
            </a:r>
            <a:r>
              <a:rPr sz="2600" spc="-295" dirty="0">
                <a:latin typeface="Times New Roman"/>
                <a:cs typeface="Times New Roman"/>
              </a:rPr>
              <a:t>fermentation.</a:t>
            </a:r>
            <a:endParaRPr sz="2600">
              <a:latin typeface="Times New Roman"/>
              <a:cs typeface="Times New Roman"/>
            </a:endParaRPr>
          </a:p>
          <a:p>
            <a:pPr>
              <a:lnSpc>
                <a:spcPct val="100000"/>
              </a:lnSpc>
              <a:spcBef>
                <a:spcPts val="40"/>
              </a:spcBef>
              <a:buClr>
                <a:srgbClr val="EFAC00"/>
              </a:buClr>
              <a:buFont typeface="OpenSymbol"/>
              <a:buChar char=""/>
            </a:pPr>
            <a:endParaRPr sz="2450">
              <a:latin typeface="Times New Roman"/>
              <a:cs typeface="Times New Roman"/>
            </a:endParaRPr>
          </a:p>
          <a:p>
            <a:pPr marL="331470" indent="-318770">
              <a:lnSpc>
                <a:spcPts val="3060"/>
              </a:lnSpc>
              <a:buClr>
                <a:srgbClr val="EFAC00"/>
              </a:buClr>
              <a:buSzPct val="78846"/>
              <a:buFont typeface="OpenSymbol"/>
              <a:buChar char=""/>
              <a:tabLst>
                <a:tab pos="331470" algn="l"/>
              </a:tabLst>
            </a:pPr>
            <a:r>
              <a:rPr sz="2600" spc="-135" dirty="0">
                <a:latin typeface="Times New Roman"/>
                <a:cs typeface="Times New Roman"/>
              </a:rPr>
              <a:t>Glucose </a:t>
            </a:r>
            <a:r>
              <a:rPr sz="2600" spc="-165" dirty="0">
                <a:latin typeface="Times New Roman"/>
                <a:cs typeface="Times New Roman"/>
              </a:rPr>
              <a:t>is </a:t>
            </a:r>
            <a:r>
              <a:rPr sz="2600" spc="35" dirty="0">
                <a:latin typeface="Times New Roman"/>
                <a:cs typeface="Times New Roman"/>
              </a:rPr>
              <a:t> </a:t>
            </a:r>
            <a:r>
              <a:rPr sz="2600" spc="-130" dirty="0">
                <a:latin typeface="Times New Roman"/>
                <a:cs typeface="Times New Roman"/>
              </a:rPr>
              <a:t>oxidized </a:t>
            </a:r>
            <a:r>
              <a:rPr sz="2600" spc="-145" dirty="0">
                <a:latin typeface="Times New Roman"/>
                <a:cs typeface="Times New Roman"/>
              </a:rPr>
              <a:t>and </a:t>
            </a:r>
            <a:r>
              <a:rPr sz="2600" spc="-160" dirty="0">
                <a:latin typeface="Times New Roman"/>
                <a:cs typeface="Times New Roman"/>
              </a:rPr>
              <a:t>also </a:t>
            </a:r>
            <a:r>
              <a:rPr sz="2600" spc="-125" dirty="0">
                <a:latin typeface="Times New Roman"/>
                <a:cs typeface="Times New Roman"/>
              </a:rPr>
              <a:t>maltose </a:t>
            </a:r>
            <a:r>
              <a:rPr sz="2600" spc="-180" dirty="0">
                <a:latin typeface="Times New Roman"/>
                <a:cs typeface="Times New Roman"/>
              </a:rPr>
              <a:t>by </a:t>
            </a:r>
            <a:r>
              <a:rPr sz="2600" spc="-110" dirty="0">
                <a:latin typeface="Times New Roman"/>
                <a:cs typeface="Times New Roman"/>
              </a:rPr>
              <a:t>most </a:t>
            </a:r>
            <a:r>
              <a:rPr sz="2600" spc="-145" dirty="0">
                <a:latin typeface="Times New Roman"/>
                <a:cs typeface="Times New Roman"/>
              </a:rPr>
              <a:t>species </a:t>
            </a:r>
            <a:r>
              <a:rPr sz="2600" spc="-110" dirty="0">
                <a:latin typeface="Times New Roman"/>
                <a:cs typeface="Times New Roman"/>
              </a:rPr>
              <a:t>except</a:t>
            </a:r>
            <a:endParaRPr sz="2600">
              <a:latin typeface="Times New Roman"/>
              <a:cs typeface="Times New Roman"/>
            </a:endParaRPr>
          </a:p>
          <a:p>
            <a:pPr marL="330835">
              <a:lnSpc>
                <a:spcPts val="3060"/>
              </a:lnSpc>
            </a:pPr>
            <a:r>
              <a:rPr sz="2600" i="1" spc="-250" dirty="0">
                <a:latin typeface="Times New Roman"/>
                <a:cs typeface="Times New Roman"/>
              </a:rPr>
              <a:t>P.aeruginosa.</a:t>
            </a:r>
            <a:endParaRPr sz="2600">
              <a:latin typeface="Times New Roman"/>
              <a:cs typeface="Times New Roman"/>
            </a:endParaRPr>
          </a:p>
          <a:p>
            <a:pPr>
              <a:lnSpc>
                <a:spcPct val="100000"/>
              </a:lnSpc>
              <a:spcBef>
                <a:spcPts val="45"/>
              </a:spcBef>
            </a:pPr>
            <a:endParaRPr sz="2450">
              <a:latin typeface="Times New Roman"/>
              <a:cs typeface="Times New Roman"/>
            </a:endParaRPr>
          </a:p>
          <a:p>
            <a:pPr marL="331470" indent="-318770">
              <a:lnSpc>
                <a:spcPct val="100000"/>
              </a:lnSpc>
              <a:buClr>
                <a:srgbClr val="EFAC00"/>
              </a:buClr>
              <a:buSzPct val="78846"/>
              <a:buFont typeface="OpenSymbol"/>
              <a:buChar char=""/>
              <a:tabLst>
                <a:tab pos="331470" algn="l"/>
              </a:tabLst>
            </a:pPr>
            <a:r>
              <a:rPr sz="2600" spc="-114" dirty="0">
                <a:latin typeface="Times New Roman"/>
                <a:cs typeface="Times New Roman"/>
              </a:rPr>
              <a:t>Utilised </a:t>
            </a:r>
            <a:r>
              <a:rPr sz="2600" spc="-145" dirty="0">
                <a:latin typeface="Times New Roman"/>
                <a:cs typeface="Times New Roman"/>
              </a:rPr>
              <a:t>glucose and </a:t>
            </a:r>
            <a:r>
              <a:rPr sz="2600" spc="-90" dirty="0">
                <a:latin typeface="Times New Roman"/>
                <a:cs typeface="Times New Roman"/>
              </a:rPr>
              <a:t>without </a:t>
            </a:r>
            <a:r>
              <a:rPr sz="2600" spc="-215" dirty="0">
                <a:latin typeface="Times New Roman"/>
                <a:cs typeface="Times New Roman"/>
              </a:rPr>
              <a:t>gas</a:t>
            </a:r>
            <a:r>
              <a:rPr sz="2600" spc="165" dirty="0">
                <a:latin typeface="Times New Roman"/>
                <a:cs typeface="Times New Roman"/>
              </a:rPr>
              <a:t> </a:t>
            </a:r>
            <a:r>
              <a:rPr sz="2600" spc="-75" dirty="0">
                <a:latin typeface="Times New Roman"/>
                <a:cs typeface="Times New Roman"/>
              </a:rPr>
              <a:t>production.</a:t>
            </a:r>
            <a:endParaRPr sz="26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490" y="1794509"/>
            <a:ext cx="7313930" cy="1181100"/>
          </a:xfrm>
          <a:prstGeom prst="rect">
            <a:avLst/>
          </a:prstGeom>
        </p:spPr>
        <p:txBody>
          <a:bodyPr vert="horz" wrap="square" lIns="0" tIns="12700" rIns="0" bIns="0" rtlCol="0">
            <a:spAutoFit/>
          </a:bodyPr>
          <a:lstStyle/>
          <a:p>
            <a:pPr marL="12700">
              <a:lnSpc>
                <a:spcPts val="3055"/>
              </a:lnSpc>
              <a:spcBef>
                <a:spcPts val="100"/>
              </a:spcBef>
            </a:pPr>
            <a:r>
              <a:rPr sz="2050" spc="2465" dirty="0">
                <a:solidFill>
                  <a:srgbClr val="EFAC00"/>
                </a:solidFill>
                <a:latin typeface="OpenSymbol"/>
                <a:cs typeface="OpenSymbol"/>
              </a:rPr>
              <a:t></a:t>
            </a:r>
            <a:r>
              <a:rPr sz="2050" spc="254" dirty="0">
                <a:solidFill>
                  <a:srgbClr val="EFAC00"/>
                </a:solidFill>
                <a:latin typeface="OpenSymbol"/>
                <a:cs typeface="OpenSymbol"/>
              </a:rPr>
              <a:t> </a:t>
            </a:r>
            <a:r>
              <a:rPr sz="2600" spc="-130" dirty="0">
                <a:latin typeface="Times New Roman"/>
                <a:cs typeface="Times New Roman"/>
              </a:rPr>
              <a:t>Serogrouping </a:t>
            </a:r>
            <a:r>
              <a:rPr sz="2600" spc="-160" dirty="0">
                <a:latin typeface="Times New Roman"/>
                <a:cs typeface="Times New Roman"/>
              </a:rPr>
              <a:t>is </a:t>
            </a:r>
            <a:r>
              <a:rPr sz="2600" spc="-155" dirty="0">
                <a:latin typeface="Times New Roman"/>
                <a:cs typeface="Times New Roman"/>
              </a:rPr>
              <a:t>based </a:t>
            </a:r>
            <a:r>
              <a:rPr sz="2600" spc="-110" dirty="0">
                <a:latin typeface="Times New Roman"/>
                <a:cs typeface="Times New Roman"/>
              </a:rPr>
              <a:t>on </a:t>
            </a:r>
            <a:r>
              <a:rPr sz="2600" spc="-110" dirty="0">
                <a:solidFill>
                  <a:srgbClr val="00AF4F"/>
                </a:solidFill>
                <a:latin typeface="Times New Roman"/>
                <a:cs typeface="Times New Roman"/>
              </a:rPr>
              <a:t>12 </a:t>
            </a:r>
            <a:r>
              <a:rPr sz="2600" spc="-135" dirty="0">
                <a:solidFill>
                  <a:srgbClr val="00AF4F"/>
                </a:solidFill>
                <a:latin typeface="Times New Roman"/>
                <a:cs typeface="Times New Roman"/>
              </a:rPr>
              <a:t>somatic </a:t>
            </a:r>
            <a:r>
              <a:rPr sz="2600" spc="-30" dirty="0">
                <a:solidFill>
                  <a:srgbClr val="00AF4F"/>
                </a:solidFill>
                <a:latin typeface="Times New Roman"/>
                <a:cs typeface="Times New Roman"/>
              </a:rPr>
              <a:t>(O) </a:t>
            </a:r>
            <a:r>
              <a:rPr sz="2600" spc="-125" dirty="0">
                <a:solidFill>
                  <a:srgbClr val="00AF4F"/>
                </a:solidFill>
                <a:latin typeface="Times New Roman"/>
                <a:cs typeface="Times New Roman"/>
              </a:rPr>
              <a:t>antigen </a:t>
            </a:r>
            <a:r>
              <a:rPr sz="2600" spc="-254" dirty="0">
                <a:solidFill>
                  <a:srgbClr val="00AF4F"/>
                </a:solidFill>
                <a:latin typeface="Times New Roman"/>
                <a:cs typeface="Times New Roman"/>
              </a:rPr>
              <a:t>groups</a:t>
            </a:r>
            <a:r>
              <a:rPr sz="2600" spc="-254" dirty="0">
                <a:latin typeface="Times New Roman"/>
                <a:cs typeface="Times New Roman"/>
              </a:rPr>
              <a:t>.</a:t>
            </a:r>
            <a:endParaRPr sz="2600">
              <a:latin typeface="Times New Roman"/>
              <a:cs typeface="Times New Roman"/>
            </a:endParaRPr>
          </a:p>
          <a:p>
            <a:pPr marL="330835" marR="5080">
              <a:lnSpc>
                <a:spcPts val="2990"/>
              </a:lnSpc>
              <a:spcBef>
                <a:spcPts val="140"/>
              </a:spcBef>
            </a:pPr>
            <a:r>
              <a:rPr sz="2600" spc="-145" dirty="0">
                <a:solidFill>
                  <a:srgbClr val="00AFEF"/>
                </a:solidFill>
                <a:latin typeface="Times New Roman"/>
                <a:cs typeface="Times New Roman"/>
              </a:rPr>
              <a:t>Flagellar </a:t>
            </a:r>
            <a:r>
              <a:rPr sz="2600" spc="-135" dirty="0">
                <a:solidFill>
                  <a:srgbClr val="00AFEF"/>
                </a:solidFill>
                <a:latin typeface="Times New Roman"/>
                <a:cs typeface="Times New Roman"/>
              </a:rPr>
              <a:t>antigens </a:t>
            </a:r>
            <a:r>
              <a:rPr sz="2600" spc="-95" dirty="0">
                <a:solidFill>
                  <a:srgbClr val="00AFEF"/>
                </a:solidFill>
                <a:latin typeface="Times New Roman"/>
                <a:cs typeface="Times New Roman"/>
              </a:rPr>
              <a:t>are </a:t>
            </a:r>
            <a:r>
              <a:rPr sz="2600" spc="-125" dirty="0">
                <a:solidFill>
                  <a:srgbClr val="00AFEF"/>
                </a:solidFill>
                <a:latin typeface="Times New Roman"/>
                <a:cs typeface="Times New Roman"/>
              </a:rPr>
              <a:t>difficult </a:t>
            </a:r>
            <a:r>
              <a:rPr sz="2600" spc="-40" dirty="0">
                <a:solidFill>
                  <a:srgbClr val="00AFEF"/>
                </a:solidFill>
                <a:latin typeface="Times New Roman"/>
                <a:cs typeface="Times New Roman"/>
              </a:rPr>
              <a:t>to </a:t>
            </a:r>
            <a:r>
              <a:rPr sz="2600" spc="-85" dirty="0">
                <a:solidFill>
                  <a:srgbClr val="00AFEF"/>
                </a:solidFill>
                <a:latin typeface="Times New Roman"/>
                <a:cs typeface="Times New Roman"/>
              </a:rPr>
              <a:t>prepare </a:t>
            </a:r>
            <a:r>
              <a:rPr sz="2600" spc="-145" dirty="0">
                <a:latin typeface="Times New Roman"/>
                <a:cs typeface="Times New Roman"/>
              </a:rPr>
              <a:t>and </a:t>
            </a:r>
            <a:r>
              <a:rPr sz="2600" spc="-80" dirty="0">
                <a:latin typeface="Times New Roman"/>
                <a:cs typeface="Times New Roman"/>
              </a:rPr>
              <a:t>therefore </a:t>
            </a:r>
            <a:r>
              <a:rPr sz="2600" spc="-70" dirty="0">
                <a:latin typeface="Times New Roman"/>
                <a:cs typeface="Times New Roman"/>
              </a:rPr>
              <a:t>not  </a:t>
            </a:r>
            <a:r>
              <a:rPr sz="2600" spc="-130" dirty="0">
                <a:latin typeface="Times New Roman"/>
                <a:cs typeface="Times New Roman"/>
              </a:rPr>
              <a:t>generally </a:t>
            </a:r>
            <a:r>
              <a:rPr sz="2600" spc="-135" dirty="0">
                <a:latin typeface="Times New Roman"/>
                <a:cs typeface="Times New Roman"/>
              </a:rPr>
              <a:t>used </a:t>
            </a:r>
            <a:r>
              <a:rPr sz="2600" spc="-95" dirty="0">
                <a:latin typeface="Times New Roman"/>
                <a:cs typeface="Times New Roman"/>
              </a:rPr>
              <a:t>for</a:t>
            </a:r>
            <a:r>
              <a:rPr sz="2600" spc="65" dirty="0">
                <a:latin typeface="Times New Roman"/>
                <a:cs typeface="Times New Roman"/>
              </a:rPr>
              <a:t> </a:t>
            </a:r>
            <a:r>
              <a:rPr sz="2600" spc="-100" dirty="0">
                <a:latin typeface="Times New Roman"/>
                <a:cs typeface="Times New Roman"/>
              </a:rPr>
              <a:t>serogrouping.</a:t>
            </a:r>
            <a:endParaRPr sz="26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5790" y="1852929"/>
            <a:ext cx="7451090" cy="1610360"/>
          </a:xfrm>
          <a:prstGeom prst="rect">
            <a:avLst/>
          </a:prstGeom>
        </p:spPr>
        <p:txBody>
          <a:bodyPr vert="horz" wrap="square" lIns="0" tIns="12700" rIns="0" bIns="0" rtlCol="0">
            <a:spAutoFit/>
          </a:bodyPr>
          <a:lstStyle/>
          <a:p>
            <a:pPr marL="343535" marR="17780" indent="-318770">
              <a:lnSpc>
                <a:spcPct val="100000"/>
              </a:lnSpc>
              <a:spcBef>
                <a:spcPts val="100"/>
              </a:spcBef>
            </a:pPr>
            <a:r>
              <a:rPr sz="3075" spc="3697" baseline="10840" dirty="0">
                <a:solidFill>
                  <a:srgbClr val="EFAC00"/>
                </a:solidFill>
                <a:latin typeface="OpenSymbol"/>
                <a:cs typeface="OpenSymbol"/>
              </a:rPr>
              <a:t></a:t>
            </a:r>
            <a:r>
              <a:rPr sz="3075" spc="247" baseline="10840" dirty="0">
                <a:solidFill>
                  <a:srgbClr val="EFAC00"/>
                </a:solidFill>
                <a:latin typeface="OpenSymbol"/>
                <a:cs typeface="OpenSymbol"/>
              </a:rPr>
              <a:t> </a:t>
            </a:r>
            <a:r>
              <a:rPr sz="2600" spc="-95" dirty="0"/>
              <a:t>There are </a:t>
            </a:r>
            <a:r>
              <a:rPr sz="2600" spc="-80" dirty="0"/>
              <a:t>currently </a:t>
            </a:r>
            <a:r>
              <a:rPr sz="2600" spc="-100" dirty="0"/>
              <a:t>four </a:t>
            </a:r>
            <a:r>
              <a:rPr sz="2600" spc="-125" dirty="0"/>
              <a:t>genera </a:t>
            </a:r>
            <a:r>
              <a:rPr sz="2600" spc="-114" dirty="0"/>
              <a:t>accepted </a:t>
            </a:r>
            <a:r>
              <a:rPr sz="2600" spc="-120" dirty="0"/>
              <a:t>in </a:t>
            </a:r>
            <a:r>
              <a:rPr sz="2600" spc="-80" dirty="0"/>
              <a:t>the </a:t>
            </a:r>
            <a:r>
              <a:rPr sz="2600" spc="-130" dirty="0"/>
              <a:t>family. </a:t>
            </a:r>
            <a:r>
              <a:rPr sz="2600" spc="-1065" dirty="0"/>
              <a:t>The </a:t>
            </a:r>
            <a:r>
              <a:rPr sz="2600" spc="-640" dirty="0"/>
              <a:t> </a:t>
            </a:r>
            <a:r>
              <a:rPr sz="2600" spc="-155" dirty="0"/>
              <a:t>genus </a:t>
            </a:r>
            <a:r>
              <a:rPr sz="2600" i="1" spc="-245" dirty="0">
                <a:latin typeface="Times New Roman"/>
                <a:cs typeface="Times New Roman"/>
              </a:rPr>
              <a:t>Nitrobacter </a:t>
            </a:r>
            <a:r>
              <a:rPr sz="2600" spc="-165" dirty="0"/>
              <a:t>is </a:t>
            </a:r>
            <a:r>
              <a:rPr sz="2600" spc="-80" dirty="0"/>
              <a:t>the </a:t>
            </a:r>
            <a:r>
              <a:rPr sz="2600" spc="-105" dirty="0"/>
              <a:t>type </a:t>
            </a:r>
            <a:r>
              <a:rPr sz="2600" spc="-110" dirty="0"/>
              <a:t>genus. </a:t>
            </a:r>
            <a:r>
              <a:rPr sz="2600" spc="-135" dirty="0"/>
              <a:t>The </a:t>
            </a:r>
            <a:r>
              <a:rPr sz="2600" spc="-65" dirty="0"/>
              <a:t>other </a:t>
            </a:r>
            <a:r>
              <a:rPr sz="2600" spc="-125" dirty="0"/>
              <a:t>genera </a:t>
            </a:r>
            <a:r>
              <a:rPr sz="2600" spc="-95" dirty="0"/>
              <a:t>are  </a:t>
            </a:r>
            <a:r>
              <a:rPr sz="2600" i="1" spc="-200" dirty="0">
                <a:latin typeface="Times New Roman"/>
                <a:cs typeface="Times New Roman"/>
              </a:rPr>
              <a:t>Nitrospina, </a:t>
            </a:r>
            <a:r>
              <a:rPr sz="2600" i="1" spc="-280" dirty="0">
                <a:latin typeface="Times New Roman"/>
                <a:cs typeface="Times New Roman"/>
              </a:rPr>
              <a:t>Nitrococcus </a:t>
            </a:r>
            <a:r>
              <a:rPr sz="2600" spc="-145" dirty="0"/>
              <a:t>and </a:t>
            </a:r>
            <a:r>
              <a:rPr sz="2600" i="1" spc="-195" dirty="0">
                <a:latin typeface="Times New Roman"/>
                <a:cs typeface="Times New Roman"/>
              </a:rPr>
              <a:t>Nitrosipra</a:t>
            </a:r>
            <a:r>
              <a:rPr sz="2600" spc="-195" dirty="0"/>
              <a:t>. </a:t>
            </a:r>
            <a:r>
              <a:rPr sz="2600" spc="-135" dirty="0"/>
              <a:t>The </a:t>
            </a:r>
            <a:r>
              <a:rPr sz="2600" spc="-160" dirty="0"/>
              <a:t>GC </a:t>
            </a:r>
            <a:r>
              <a:rPr sz="2600" spc="-80" dirty="0"/>
              <a:t>content </a:t>
            </a:r>
            <a:r>
              <a:rPr sz="2600" spc="-160" dirty="0"/>
              <a:t>of </a:t>
            </a:r>
            <a:r>
              <a:rPr sz="2600" spc="-80" dirty="0"/>
              <a:t>the  </a:t>
            </a:r>
            <a:r>
              <a:rPr sz="2600" spc="-210" dirty="0"/>
              <a:t>DNA </a:t>
            </a:r>
            <a:r>
              <a:rPr sz="2600" spc="-165" dirty="0"/>
              <a:t>is </a:t>
            </a:r>
            <a:r>
              <a:rPr sz="2600" spc="-100" dirty="0"/>
              <a:t>50-62</a:t>
            </a:r>
            <a:r>
              <a:rPr sz="2600" spc="170" dirty="0"/>
              <a:t> </a:t>
            </a:r>
            <a:r>
              <a:rPr sz="2600" spc="-100" dirty="0"/>
              <a:t>mol%.</a:t>
            </a:r>
            <a:endParaRPr sz="2600" dirty="0">
              <a:latin typeface="Times New Roman"/>
              <a:cs typeface="Times New Roman"/>
            </a:endParaRPr>
          </a:p>
        </p:txBody>
      </p:sp>
      <p:sp>
        <p:nvSpPr>
          <p:cNvPr id="3" name="object 3"/>
          <p:cNvSpPr txBox="1"/>
          <p:nvPr/>
        </p:nvSpPr>
        <p:spPr>
          <a:xfrm>
            <a:off x="605790" y="3437890"/>
            <a:ext cx="7635875" cy="2493010"/>
          </a:xfrm>
          <a:prstGeom prst="rect">
            <a:avLst/>
          </a:prstGeom>
        </p:spPr>
        <p:txBody>
          <a:bodyPr vert="horz" wrap="square" lIns="0" tIns="12700" rIns="0" bIns="0" rtlCol="0">
            <a:spAutoFit/>
          </a:bodyPr>
          <a:lstStyle/>
          <a:p>
            <a:pPr marL="344170" indent="-318770" algn="just">
              <a:lnSpc>
                <a:spcPts val="3115"/>
              </a:lnSpc>
              <a:spcBef>
                <a:spcPts val="100"/>
              </a:spcBef>
              <a:buClr>
                <a:srgbClr val="EFAC00"/>
              </a:buClr>
              <a:buSzPct val="78846"/>
              <a:buFont typeface="OpenSymbol"/>
              <a:buChar char=""/>
              <a:tabLst>
                <a:tab pos="344170" algn="l"/>
              </a:tabLst>
            </a:pPr>
            <a:r>
              <a:rPr sz="2600" spc="-150" dirty="0">
                <a:latin typeface="Times New Roman"/>
                <a:cs typeface="Times New Roman"/>
              </a:rPr>
              <a:t>Ammonia-oxidizing </a:t>
            </a:r>
            <a:r>
              <a:rPr sz="2600" spc="-100" dirty="0">
                <a:latin typeface="Times New Roman"/>
                <a:cs typeface="Times New Roman"/>
              </a:rPr>
              <a:t>bacteria-the </a:t>
            </a:r>
            <a:r>
              <a:rPr sz="2600" spc="-110" dirty="0">
                <a:latin typeface="Times New Roman"/>
                <a:cs typeface="Times New Roman"/>
              </a:rPr>
              <a:t>nitrosifyers</a:t>
            </a:r>
            <a:r>
              <a:rPr sz="2600" spc="70" dirty="0">
                <a:latin typeface="Times New Roman"/>
                <a:cs typeface="Times New Roman"/>
              </a:rPr>
              <a:t> </a:t>
            </a:r>
            <a:r>
              <a:rPr sz="2600" spc="-260" dirty="0">
                <a:latin typeface="Times New Roman"/>
                <a:cs typeface="Times New Roman"/>
              </a:rPr>
              <a:t>(Nitrosification)</a:t>
            </a:r>
            <a:endParaRPr sz="2600">
              <a:latin typeface="Times New Roman"/>
              <a:cs typeface="Times New Roman"/>
            </a:endParaRPr>
          </a:p>
          <a:p>
            <a:pPr marL="344170" indent="-318770" algn="just">
              <a:lnSpc>
                <a:spcPts val="3115"/>
              </a:lnSpc>
              <a:buClr>
                <a:srgbClr val="EFAC00"/>
              </a:buClr>
              <a:buSzPct val="78846"/>
              <a:buFont typeface="OpenSymbol"/>
              <a:buChar char=""/>
              <a:tabLst>
                <a:tab pos="344170" algn="l"/>
              </a:tabLst>
            </a:pPr>
            <a:r>
              <a:rPr sz="2600" spc="-110" dirty="0">
                <a:latin typeface="Times New Roman"/>
                <a:cs typeface="Times New Roman"/>
              </a:rPr>
              <a:t>Nitrate-oxidizing </a:t>
            </a:r>
            <a:r>
              <a:rPr sz="2600" spc="-100" dirty="0">
                <a:latin typeface="Times New Roman"/>
                <a:cs typeface="Times New Roman"/>
              </a:rPr>
              <a:t>bacteria-the </a:t>
            </a:r>
            <a:r>
              <a:rPr sz="2600" spc="-120" dirty="0">
                <a:latin typeface="Times New Roman"/>
                <a:cs typeface="Times New Roman"/>
              </a:rPr>
              <a:t>nitrifying</a:t>
            </a:r>
            <a:r>
              <a:rPr sz="2600" spc="30" dirty="0">
                <a:latin typeface="Times New Roman"/>
                <a:cs typeface="Times New Roman"/>
              </a:rPr>
              <a:t> </a:t>
            </a:r>
            <a:r>
              <a:rPr sz="2600" spc="-100" dirty="0">
                <a:latin typeface="Times New Roman"/>
                <a:cs typeface="Times New Roman"/>
              </a:rPr>
              <a:t>(Nitrification)</a:t>
            </a:r>
            <a:endParaRPr sz="2600">
              <a:latin typeface="Times New Roman"/>
              <a:cs typeface="Times New Roman"/>
            </a:endParaRPr>
          </a:p>
          <a:p>
            <a:pPr marL="343535" marR="818515" indent="-318770" algn="just">
              <a:lnSpc>
                <a:spcPct val="100000"/>
              </a:lnSpc>
              <a:buClr>
                <a:srgbClr val="EFAC00"/>
              </a:buClr>
              <a:buSzPct val="78846"/>
              <a:buFont typeface="OpenSymbol"/>
              <a:buChar char=""/>
              <a:tabLst>
                <a:tab pos="344170" algn="l"/>
              </a:tabLst>
            </a:pPr>
            <a:r>
              <a:rPr sz="2600" spc="-125" dirty="0">
                <a:latin typeface="Times New Roman"/>
                <a:cs typeface="Times New Roman"/>
              </a:rPr>
              <a:t>Higher </a:t>
            </a:r>
            <a:r>
              <a:rPr sz="2600" spc="-120" dirty="0">
                <a:latin typeface="Times New Roman"/>
                <a:cs typeface="Times New Roman"/>
              </a:rPr>
              <a:t>plants </a:t>
            </a:r>
            <a:r>
              <a:rPr sz="2600" spc="-114" dirty="0">
                <a:latin typeface="Times New Roman"/>
                <a:cs typeface="Times New Roman"/>
              </a:rPr>
              <a:t>cannot </a:t>
            </a:r>
            <a:r>
              <a:rPr sz="2600" spc="-110" dirty="0">
                <a:latin typeface="Times New Roman"/>
                <a:cs typeface="Times New Roman"/>
              </a:rPr>
              <a:t>utilize </a:t>
            </a:r>
            <a:r>
              <a:rPr sz="2600" spc="-75" dirty="0">
                <a:latin typeface="Times New Roman"/>
                <a:cs typeface="Times New Roman"/>
              </a:rPr>
              <a:t>nitrites </a:t>
            </a:r>
            <a:r>
              <a:rPr sz="2600" spc="-204" dirty="0">
                <a:latin typeface="Times New Roman"/>
                <a:cs typeface="Times New Roman"/>
              </a:rPr>
              <a:t>a </a:t>
            </a:r>
            <a:r>
              <a:rPr sz="2600" spc="-200" dirty="0">
                <a:latin typeface="Times New Roman"/>
                <a:cs typeface="Times New Roman"/>
              </a:rPr>
              <a:t>s </a:t>
            </a:r>
            <a:r>
              <a:rPr sz="2600" spc="-70" dirty="0">
                <a:latin typeface="Times New Roman"/>
                <a:cs typeface="Times New Roman"/>
              </a:rPr>
              <a:t>their </a:t>
            </a:r>
            <a:r>
              <a:rPr sz="2600" spc="-110" dirty="0">
                <a:latin typeface="Times New Roman"/>
                <a:cs typeface="Times New Roman"/>
              </a:rPr>
              <a:t>source </a:t>
            </a:r>
            <a:r>
              <a:rPr sz="2600" spc="-835" dirty="0">
                <a:latin typeface="Times New Roman"/>
                <a:cs typeface="Times New Roman"/>
              </a:rPr>
              <a:t>of </a:t>
            </a:r>
            <a:r>
              <a:rPr sz="2600" spc="-640" dirty="0">
                <a:latin typeface="Times New Roman"/>
                <a:cs typeface="Times New Roman"/>
              </a:rPr>
              <a:t> </a:t>
            </a:r>
            <a:r>
              <a:rPr sz="2600" spc="-70" dirty="0">
                <a:latin typeface="Times New Roman"/>
                <a:cs typeface="Times New Roman"/>
              </a:rPr>
              <a:t>nitrogen.Nitrate </a:t>
            </a:r>
            <a:r>
              <a:rPr sz="2600" spc="-165" dirty="0">
                <a:latin typeface="Times New Roman"/>
                <a:cs typeface="Times New Roman"/>
              </a:rPr>
              <a:t>is </a:t>
            </a:r>
            <a:r>
              <a:rPr sz="2600" spc="-80" dirty="0">
                <a:latin typeface="Times New Roman"/>
                <a:cs typeface="Times New Roman"/>
              </a:rPr>
              <a:t>the </a:t>
            </a:r>
            <a:r>
              <a:rPr sz="2600" spc="-110" dirty="0">
                <a:latin typeface="Times New Roman"/>
                <a:cs typeface="Times New Roman"/>
              </a:rPr>
              <a:t>most </a:t>
            </a:r>
            <a:r>
              <a:rPr sz="2600" spc="-135" dirty="0">
                <a:latin typeface="Times New Roman"/>
                <a:cs typeface="Times New Roman"/>
              </a:rPr>
              <a:t>useful </a:t>
            </a:r>
            <a:r>
              <a:rPr sz="2600" spc="-110" dirty="0">
                <a:latin typeface="Times New Roman"/>
                <a:cs typeface="Times New Roman"/>
              </a:rPr>
              <a:t>form </a:t>
            </a:r>
            <a:r>
              <a:rPr sz="2600" spc="-150" dirty="0">
                <a:latin typeface="Times New Roman"/>
                <a:cs typeface="Times New Roman"/>
              </a:rPr>
              <a:t>of </a:t>
            </a:r>
            <a:r>
              <a:rPr sz="2600" spc="-95" dirty="0">
                <a:latin typeface="Times New Roman"/>
                <a:cs typeface="Times New Roman"/>
              </a:rPr>
              <a:t>nitrogen </a:t>
            </a:r>
            <a:r>
              <a:rPr sz="2600" spc="-114" dirty="0">
                <a:latin typeface="Times New Roman"/>
                <a:cs typeface="Times New Roman"/>
              </a:rPr>
              <a:t>in  </a:t>
            </a:r>
            <a:r>
              <a:rPr sz="2600" spc="-110" dirty="0">
                <a:latin typeface="Times New Roman"/>
                <a:cs typeface="Times New Roman"/>
              </a:rPr>
              <a:t>agricultural</a:t>
            </a:r>
            <a:r>
              <a:rPr sz="2600" spc="-70" dirty="0">
                <a:latin typeface="Times New Roman"/>
                <a:cs typeface="Times New Roman"/>
              </a:rPr>
              <a:t> </a:t>
            </a:r>
            <a:r>
              <a:rPr sz="2600" spc="-140" dirty="0">
                <a:latin typeface="Times New Roman"/>
                <a:cs typeface="Times New Roman"/>
              </a:rPr>
              <a:t>purposes</a:t>
            </a:r>
            <a:r>
              <a:rPr sz="3200" spc="-140" dirty="0">
                <a:latin typeface="Trebuchet MS"/>
                <a:cs typeface="Trebuchet MS"/>
              </a:rPr>
              <a:t>.</a:t>
            </a:r>
            <a:endParaRPr sz="3200">
              <a:latin typeface="Trebuchet MS"/>
              <a:cs typeface="Trebuchet MS"/>
            </a:endParaRPr>
          </a:p>
          <a:p>
            <a:pPr marL="344170" indent="-318770" algn="just">
              <a:lnSpc>
                <a:spcPct val="100000"/>
              </a:lnSpc>
              <a:buClr>
                <a:srgbClr val="EFAC00"/>
              </a:buClr>
              <a:buSzPct val="78846"/>
              <a:buFont typeface="OpenSymbol"/>
              <a:buChar char=""/>
              <a:tabLst>
                <a:tab pos="344170" algn="l"/>
              </a:tabLst>
            </a:pPr>
            <a:r>
              <a:rPr sz="2600" i="1" spc="-240" dirty="0">
                <a:latin typeface="Times New Roman"/>
                <a:cs typeface="Times New Roman"/>
              </a:rPr>
              <a:t>Nitrobacter </a:t>
            </a:r>
            <a:r>
              <a:rPr sz="2600" spc="-140" dirty="0">
                <a:latin typeface="Times New Roman"/>
                <a:cs typeface="Times New Roman"/>
              </a:rPr>
              <a:t>oxidizes </a:t>
            </a:r>
            <a:r>
              <a:rPr sz="2600" spc="-55" dirty="0">
                <a:latin typeface="Times New Roman"/>
                <a:cs typeface="Times New Roman"/>
              </a:rPr>
              <a:t>nitrite </a:t>
            </a:r>
            <a:r>
              <a:rPr sz="2600" spc="-45" dirty="0">
                <a:latin typeface="Times New Roman"/>
                <a:cs typeface="Times New Roman"/>
              </a:rPr>
              <a:t>to</a:t>
            </a:r>
            <a:r>
              <a:rPr sz="2600" spc="-250" dirty="0">
                <a:latin typeface="Times New Roman"/>
                <a:cs typeface="Times New Roman"/>
              </a:rPr>
              <a:t> </a:t>
            </a:r>
            <a:r>
              <a:rPr sz="2600" spc="-65" dirty="0">
                <a:latin typeface="Times New Roman"/>
                <a:cs typeface="Times New Roman"/>
              </a:rPr>
              <a:t>nitrates.</a:t>
            </a:r>
            <a:endParaRPr sz="26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490" y="1794509"/>
            <a:ext cx="6895465" cy="1560830"/>
          </a:xfrm>
          <a:prstGeom prst="rect">
            <a:avLst/>
          </a:prstGeom>
        </p:spPr>
        <p:txBody>
          <a:bodyPr vert="horz" wrap="square" lIns="0" tIns="12700" rIns="0" bIns="0" rtlCol="0">
            <a:spAutoFit/>
          </a:bodyPr>
          <a:lstStyle/>
          <a:p>
            <a:pPr marL="331470" indent="-318770">
              <a:lnSpc>
                <a:spcPts val="3055"/>
              </a:lnSpc>
              <a:spcBef>
                <a:spcPts val="100"/>
              </a:spcBef>
              <a:buClr>
                <a:srgbClr val="EFAC00"/>
              </a:buClr>
              <a:buSzPct val="78846"/>
              <a:buFont typeface="OpenSymbol"/>
              <a:buChar char=""/>
              <a:tabLst>
                <a:tab pos="331470" algn="l"/>
              </a:tabLst>
            </a:pPr>
            <a:r>
              <a:rPr sz="2600" spc="-155" dirty="0">
                <a:latin typeface="Times New Roman"/>
                <a:cs typeface="Times New Roman"/>
              </a:rPr>
              <a:t>Mostly </a:t>
            </a:r>
            <a:r>
              <a:rPr sz="2600" spc="-100" dirty="0">
                <a:latin typeface="Times New Roman"/>
                <a:cs typeface="Times New Roman"/>
              </a:rPr>
              <a:t>resistant </a:t>
            </a:r>
            <a:r>
              <a:rPr sz="2600" spc="-45" dirty="0">
                <a:latin typeface="Times New Roman"/>
                <a:cs typeface="Times New Roman"/>
              </a:rPr>
              <a:t>to</a:t>
            </a:r>
            <a:r>
              <a:rPr sz="2600" spc="25" dirty="0">
                <a:latin typeface="Times New Roman"/>
                <a:cs typeface="Times New Roman"/>
              </a:rPr>
              <a:t> </a:t>
            </a:r>
            <a:r>
              <a:rPr sz="2600" spc="-105" dirty="0">
                <a:latin typeface="Times New Roman"/>
                <a:cs typeface="Times New Roman"/>
              </a:rPr>
              <a:t>antibiotic</a:t>
            </a:r>
            <a:endParaRPr sz="2600">
              <a:latin typeface="Times New Roman"/>
              <a:cs typeface="Times New Roman"/>
            </a:endParaRPr>
          </a:p>
          <a:p>
            <a:pPr marL="330835" marR="5080" indent="-318770">
              <a:lnSpc>
                <a:spcPts val="2990"/>
              </a:lnSpc>
              <a:spcBef>
                <a:spcPts val="140"/>
              </a:spcBef>
              <a:buClr>
                <a:srgbClr val="EFAC00"/>
              </a:buClr>
              <a:buSzPct val="78846"/>
              <a:buFont typeface="OpenSymbol"/>
              <a:buChar char=""/>
              <a:tabLst>
                <a:tab pos="331470" algn="l"/>
              </a:tabLst>
            </a:pPr>
            <a:r>
              <a:rPr sz="2600" i="1" spc="-254" dirty="0">
                <a:solidFill>
                  <a:srgbClr val="DC9090"/>
                </a:solidFill>
                <a:latin typeface="Times New Roman"/>
                <a:cs typeface="Times New Roman"/>
              </a:rPr>
              <a:t>P. </a:t>
            </a:r>
            <a:r>
              <a:rPr sz="2600" i="1" spc="-265" dirty="0">
                <a:solidFill>
                  <a:srgbClr val="DC9090"/>
                </a:solidFill>
                <a:latin typeface="Times New Roman"/>
                <a:cs typeface="Times New Roman"/>
              </a:rPr>
              <a:t>pseudomallei </a:t>
            </a:r>
            <a:r>
              <a:rPr sz="2600" spc="-140" dirty="0">
                <a:latin typeface="Times New Roman"/>
                <a:cs typeface="Times New Roman"/>
              </a:rPr>
              <a:t>able </a:t>
            </a:r>
            <a:r>
              <a:rPr sz="2600" spc="-45" dirty="0">
                <a:latin typeface="Times New Roman"/>
                <a:cs typeface="Times New Roman"/>
              </a:rPr>
              <a:t>to </a:t>
            </a:r>
            <a:r>
              <a:rPr sz="2600" spc="-120" dirty="0">
                <a:latin typeface="Times New Roman"/>
                <a:cs typeface="Times New Roman"/>
              </a:rPr>
              <a:t>be </a:t>
            </a:r>
            <a:r>
              <a:rPr sz="2600" spc="-120" dirty="0">
                <a:solidFill>
                  <a:srgbClr val="DC9090"/>
                </a:solidFill>
                <a:latin typeface="Times New Roman"/>
                <a:cs typeface="Times New Roman"/>
              </a:rPr>
              <a:t>killed </a:t>
            </a:r>
            <a:r>
              <a:rPr sz="2600" spc="-180" dirty="0">
                <a:solidFill>
                  <a:srgbClr val="DC9090"/>
                </a:solidFill>
                <a:latin typeface="Times New Roman"/>
                <a:cs typeface="Times New Roman"/>
              </a:rPr>
              <a:t>by </a:t>
            </a:r>
            <a:r>
              <a:rPr sz="2600" spc="-125" dirty="0">
                <a:solidFill>
                  <a:srgbClr val="DC9090"/>
                </a:solidFill>
                <a:latin typeface="Times New Roman"/>
                <a:cs typeface="Times New Roman"/>
              </a:rPr>
              <a:t>chloramphenicol </a:t>
            </a:r>
            <a:r>
              <a:rPr sz="2600" spc="-1080" dirty="0">
                <a:solidFill>
                  <a:srgbClr val="DC9090"/>
                </a:solidFill>
                <a:latin typeface="Times New Roman"/>
                <a:cs typeface="Times New Roman"/>
              </a:rPr>
              <a:t>and </a:t>
            </a:r>
            <a:r>
              <a:rPr sz="2600" spc="-640" dirty="0">
                <a:solidFill>
                  <a:srgbClr val="DC9090"/>
                </a:solidFill>
                <a:latin typeface="Times New Roman"/>
                <a:cs typeface="Times New Roman"/>
              </a:rPr>
              <a:t> </a:t>
            </a:r>
            <a:r>
              <a:rPr sz="2600" spc="-105" dirty="0">
                <a:solidFill>
                  <a:srgbClr val="DC9090"/>
                </a:solidFill>
                <a:latin typeface="Times New Roman"/>
                <a:cs typeface="Times New Roman"/>
              </a:rPr>
              <a:t>tetracycline</a:t>
            </a:r>
            <a:endParaRPr sz="2600">
              <a:latin typeface="Times New Roman"/>
              <a:cs typeface="Times New Roman"/>
            </a:endParaRPr>
          </a:p>
          <a:p>
            <a:pPr marL="331470" indent="-318770">
              <a:lnSpc>
                <a:spcPts val="2910"/>
              </a:lnSpc>
              <a:buClr>
                <a:srgbClr val="EFAC00"/>
              </a:buClr>
              <a:buSzPct val="78846"/>
              <a:buFont typeface="OpenSymbol"/>
              <a:buChar char=""/>
              <a:tabLst>
                <a:tab pos="331470" algn="l"/>
              </a:tabLst>
            </a:pPr>
            <a:r>
              <a:rPr sz="2600" spc="-70" dirty="0">
                <a:latin typeface="Times New Roman"/>
                <a:cs typeface="Times New Roman"/>
              </a:rPr>
              <a:t>Others </a:t>
            </a:r>
            <a:r>
              <a:rPr sz="2600" spc="-180" dirty="0">
                <a:latin typeface="Times New Roman"/>
                <a:cs typeface="Times New Roman"/>
              </a:rPr>
              <a:t>by </a:t>
            </a:r>
            <a:r>
              <a:rPr sz="2600" spc="-140" dirty="0">
                <a:solidFill>
                  <a:srgbClr val="00AFEF"/>
                </a:solidFill>
                <a:latin typeface="Times New Roman"/>
                <a:cs typeface="Times New Roman"/>
              </a:rPr>
              <a:t>some </a:t>
            </a:r>
            <a:r>
              <a:rPr sz="2600" spc="-130" dirty="0">
                <a:solidFill>
                  <a:srgbClr val="00AFEF"/>
                </a:solidFill>
                <a:latin typeface="Times New Roman"/>
                <a:cs typeface="Times New Roman"/>
              </a:rPr>
              <a:t>penicilins </a:t>
            </a:r>
            <a:r>
              <a:rPr sz="2600" spc="-145" dirty="0">
                <a:solidFill>
                  <a:srgbClr val="00AFEF"/>
                </a:solidFill>
                <a:latin typeface="Times New Roman"/>
                <a:cs typeface="Times New Roman"/>
              </a:rPr>
              <a:t>and </a:t>
            </a:r>
            <a:r>
              <a:rPr sz="2600" spc="-110" dirty="0">
                <a:solidFill>
                  <a:srgbClr val="00AFEF"/>
                </a:solidFill>
                <a:latin typeface="Times New Roman"/>
                <a:cs typeface="Times New Roman"/>
              </a:rPr>
              <a:t>cephalosporins</a:t>
            </a:r>
            <a:r>
              <a:rPr sz="2600" spc="-110" dirty="0">
                <a:latin typeface="Times New Roman"/>
                <a:cs typeface="Times New Roman"/>
              </a:rPr>
              <a:t>,</a:t>
            </a:r>
            <a:r>
              <a:rPr sz="2600" spc="254" dirty="0">
                <a:latin typeface="Times New Roman"/>
                <a:cs typeface="Times New Roman"/>
              </a:rPr>
              <a:t> </a:t>
            </a:r>
            <a:r>
              <a:rPr sz="2600" spc="-80" dirty="0">
                <a:latin typeface="Times New Roman"/>
                <a:cs typeface="Times New Roman"/>
              </a:rPr>
              <a:t>etc</a:t>
            </a:r>
            <a:endParaRPr sz="26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44000" cy="2602230"/>
            </a:xfrm>
            <a:custGeom>
              <a:avLst/>
              <a:gdLst/>
              <a:ahLst/>
              <a:cxnLst/>
              <a:rect l="l" t="t" r="r" b="b"/>
              <a:pathLst>
                <a:path w="9144000" h="2602230">
                  <a:moveTo>
                    <a:pt x="9144000" y="0"/>
                  </a:moveTo>
                  <a:lnTo>
                    <a:pt x="0" y="0"/>
                  </a:lnTo>
                  <a:lnTo>
                    <a:pt x="0" y="2602229"/>
                  </a:lnTo>
                  <a:lnTo>
                    <a:pt x="9144000" y="2602229"/>
                  </a:lnTo>
                  <a:close/>
                </a:path>
              </a:pathLst>
            </a:custGeom>
            <a:solidFill>
              <a:srgbClr val="000000"/>
            </a:solidFill>
          </p:spPr>
          <p:txBody>
            <a:bodyPr wrap="square" lIns="0" tIns="0" rIns="0" bIns="0" rtlCol="0"/>
            <a:lstStyle/>
            <a:p>
              <a:endParaRPr/>
            </a:p>
          </p:txBody>
        </p:sp>
        <p:sp>
          <p:nvSpPr>
            <p:cNvPr id="5" name="object 5"/>
            <p:cNvSpPr/>
            <p:nvPr/>
          </p:nvSpPr>
          <p:spPr>
            <a:xfrm>
              <a:off x="0" y="2647950"/>
              <a:ext cx="9144000" cy="10160"/>
            </a:xfrm>
            <a:custGeom>
              <a:avLst/>
              <a:gdLst/>
              <a:ahLst/>
              <a:cxnLst/>
              <a:rect l="l" t="t" r="r" b="b"/>
              <a:pathLst>
                <a:path w="9144000" h="10160">
                  <a:moveTo>
                    <a:pt x="0" y="10160"/>
                  </a:moveTo>
                  <a:lnTo>
                    <a:pt x="9144000" y="10160"/>
                  </a:lnTo>
                  <a:lnTo>
                    <a:pt x="9144000" y="0"/>
                  </a:lnTo>
                  <a:lnTo>
                    <a:pt x="0" y="0"/>
                  </a:lnTo>
                  <a:lnTo>
                    <a:pt x="0" y="10160"/>
                  </a:lnTo>
                  <a:close/>
                </a:path>
              </a:pathLst>
            </a:custGeom>
            <a:solidFill>
              <a:srgbClr val="000000">
                <a:alpha val="59997"/>
              </a:srgbClr>
            </a:solidFill>
          </p:spPr>
          <p:txBody>
            <a:bodyPr wrap="square" lIns="0" tIns="0" rIns="0" bIns="0" rtlCol="0"/>
            <a:lstStyle/>
            <a:p>
              <a:endParaRPr/>
            </a:p>
          </p:txBody>
        </p:sp>
        <p:sp>
          <p:nvSpPr>
            <p:cNvPr id="6" name="object 6"/>
            <p:cNvSpPr/>
            <p:nvPr/>
          </p:nvSpPr>
          <p:spPr>
            <a:xfrm>
              <a:off x="0" y="2602229"/>
              <a:ext cx="9144000" cy="45720"/>
            </a:xfrm>
            <a:custGeom>
              <a:avLst/>
              <a:gdLst/>
              <a:ahLst/>
              <a:cxnLst/>
              <a:rect l="l" t="t" r="r" b="b"/>
              <a:pathLst>
                <a:path w="9144000" h="45719">
                  <a:moveTo>
                    <a:pt x="9144000" y="0"/>
                  </a:moveTo>
                  <a:lnTo>
                    <a:pt x="0" y="0"/>
                  </a:lnTo>
                  <a:lnTo>
                    <a:pt x="0" y="45720"/>
                  </a:lnTo>
                  <a:lnTo>
                    <a:pt x="9144000" y="45720"/>
                  </a:lnTo>
                  <a:close/>
                </a:path>
              </a:pathLst>
            </a:custGeom>
            <a:solidFill>
              <a:srgbClr val="FFFFFF"/>
            </a:solidFill>
          </p:spPr>
          <p:txBody>
            <a:bodyPr wrap="square" lIns="0" tIns="0" rIns="0" bIns="0" rtlCol="0"/>
            <a:lstStyle/>
            <a:p>
              <a:endParaRPr/>
            </a:p>
          </p:txBody>
        </p:sp>
        <p:sp>
          <p:nvSpPr>
            <p:cNvPr id="7" name="object 7"/>
            <p:cNvSpPr/>
            <p:nvPr/>
          </p:nvSpPr>
          <p:spPr>
            <a:xfrm>
              <a:off x="463550" y="115570"/>
              <a:ext cx="8308340" cy="165735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990" y="1852929"/>
            <a:ext cx="6111875" cy="4231928"/>
          </a:xfrm>
          <a:prstGeom prst="rect">
            <a:avLst/>
          </a:prstGeom>
        </p:spPr>
        <p:txBody>
          <a:bodyPr vert="horz" wrap="square" lIns="0" tIns="12700" rIns="0" bIns="0" rtlCol="0">
            <a:spAutoFit/>
          </a:bodyPr>
          <a:lstStyle/>
          <a:p>
            <a:pPr marL="76200">
              <a:lnSpc>
                <a:spcPct val="100000"/>
              </a:lnSpc>
              <a:spcBef>
                <a:spcPts val="100"/>
              </a:spcBef>
            </a:pPr>
            <a:r>
              <a:rPr sz="2600" b="1" spc="-10" dirty="0">
                <a:latin typeface="Times New Roman"/>
                <a:cs typeface="Times New Roman"/>
              </a:rPr>
              <a:t>Nitrosifying</a:t>
            </a:r>
            <a:r>
              <a:rPr sz="2600" b="1" spc="-65" dirty="0">
                <a:latin typeface="Times New Roman"/>
                <a:cs typeface="Times New Roman"/>
              </a:rPr>
              <a:t> </a:t>
            </a:r>
            <a:r>
              <a:rPr sz="2600" b="1" spc="-20" dirty="0">
                <a:latin typeface="Times New Roman"/>
                <a:cs typeface="Times New Roman"/>
              </a:rPr>
              <a:t>bacteria</a:t>
            </a:r>
            <a:endParaRPr sz="2600" dirty="0">
              <a:latin typeface="Times New Roman"/>
              <a:cs typeface="Times New Roman"/>
            </a:endParaRPr>
          </a:p>
          <a:p>
            <a:pPr>
              <a:lnSpc>
                <a:spcPct val="100000"/>
              </a:lnSpc>
              <a:spcBef>
                <a:spcPts val="15"/>
              </a:spcBef>
            </a:pPr>
            <a:endParaRPr sz="2700" dirty="0">
              <a:latin typeface="Times New Roman"/>
              <a:cs typeface="Times New Roman"/>
            </a:endParaRPr>
          </a:p>
          <a:p>
            <a:pPr marL="76200">
              <a:lnSpc>
                <a:spcPct val="100000"/>
              </a:lnSpc>
            </a:pPr>
            <a:r>
              <a:rPr sz="3075" spc="3697" baseline="5420" dirty="0">
                <a:solidFill>
                  <a:srgbClr val="EFAC00"/>
                </a:solidFill>
                <a:latin typeface="OpenSymbol"/>
                <a:cs typeface="OpenSymbol"/>
              </a:rPr>
              <a:t></a:t>
            </a:r>
            <a:r>
              <a:rPr sz="3075" spc="-862" baseline="5420" dirty="0">
                <a:solidFill>
                  <a:srgbClr val="EFAC00"/>
                </a:solidFill>
                <a:latin typeface="OpenSymbol"/>
                <a:cs typeface="OpenSymbol"/>
              </a:rPr>
              <a:t> </a:t>
            </a:r>
            <a:r>
              <a:rPr sz="2600" spc="-215" dirty="0">
                <a:latin typeface="Times New Roman"/>
                <a:cs typeface="Times New Roman"/>
              </a:rPr>
              <a:t>NH</a:t>
            </a:r>
            <a:r>
              <a:rPr sz="2250" spc="-322" baseline="-24074" dirty="0">
                <a:latin typeface="Times New Roman"/>
                <a:cs typeface="Times New Roman"/>
              </a:rPr>
              <a:t>3   </a:t>
            </a:r>
            <a:r>
              <a:rPr sz="2600" spc="265" dirty="0">
                <a:latin typeface="Times New Roman"/>
                <a:cs typeface="Times New Roman"/>
              </a:rPr>
              <a:t>+ </a:t>
            </a:r>
            <a:r>
              <a:rPr sz="2600" spc="-170" dirty="0">
                <a:latin typeface="Times New Roman"/>
                <a:cs typeface="Times New Roman"/>
              </a:rPr>
              <a:t>O</a:t>
            </a:r>
            <a:r>
              <a:rPr sz="2250" spc="-254" baseline="-24074" dirty="0">
                <a:latin typeface="Times New Roman"/>
                <a:cs typeface="Times New Roman"/>
              </a:rPr>
              <a:t>2  </a:t>
            </a:r>
            <a:r>
              <a:rPr sz="2600" spc="265" dirty="0">
                <a:latin typeface="Times New Roman"/>
                <a:cs typeface="Times New Roman"/>
              </a:rPr>
              <a:t>+ </a:t>
            </a:r>
            <a:r>
              <a:rPr sz="2600" spc="-175" dirty="0">
                <a:latin typeface="Times New Roman"/>
                <a:cs typeface="Times New Roman"/>
              </a:rPr>
              <a:t>2H</a:t>
            </a:r>
            <a:r>
              <a:rPr sz="2250" spc="-262" baseline="29629" dirty="0">
                <a:latin typeface="Times New Roman"/>
                <a:cs typeface="Times New Roman"/>
              </a:rPr>
              <a:t>+  </a:t>
            </a:r>
            <a:r>
              <a:rPr sz="2600" spc="265" dirty="0">
                <a:latin typeface="Times New Roman"/>
                <a:cs typeface="Times New Roman"/>
              </a:rPr>
              <a:t>+ </a:t>
            </a:r>
            <a:r>
              <a:rPr sz="2600" spc="-160" dirty="0">
                <a:latin typeface="Times New Roman"/>
                <a:cs typeface="Times New Roman"/>
              </a:rPr>
              <a:t>2e</a:t>
            </a:r>
            <a:r>
              <a:rPr sz="2250" spc="-240" baseline="29629" dirty="0">
                <a:latin typeface="Times New Roman"/>
                <a:cs typeface="Times New Roman"/>
              </a:rPr>
              <a:t>−  </a:t>
            </a:r>
            <a:r>
              <a:rPr sz="2600" spc="-750" dirty="0">
                <a:latin typeface="Arial Black"/>
                <a:cs typeface="Arial Black"/>
              </a:rPr>
              <a:t>→     </a:t>
            </a:r>
            <a:r>
              <a:rPr sz="2600" spc="-155" dirty="0">
                <a:latin typeface="Times New Roman"/>
                <a:cs typeface="Times New Roman"/>
              </a:rPr>
              <a:t>NH</a:t>
            </a:r>
            <a:r>
              <a:rPr sz="2250" spc="-232" baseline="-24074" dirty="0">
                <a:latin typeface="Times New Roman"/>
                <a:cs typeface="Times New Roman"/>
              </a:rPr>
              <a:t>2</a:t>
            </a:r>
            <a:r>
              <a:rPr sz="2600" spc="-155" dirty="0">
                <a:latin typeface="Times New Roman"/>
                <a:cs typeface="Times New Roman"/>
              </a:rPr>
              <a:t>OH </a:t>
            </a:r>
            <a:r>
              <a:rPr sz="2600" spc="265" dirty="0">
                <a:latin typeface="Times New Roman"/>
                <a:cs typeface="Times New Roman"/>
              </a:rPr>
              <a:t>+ </a:t>
            </a:r>
            <a:r>
              <a:rPr sz="2600" spc="-155" dirty="0">
                <a:latin typeface="Times New Roman"/>
                <a:cs typeface="Times New Roman"/>
              </a:rPr>
              <a:t>H</a:t>
            </a:r>
            <a:r>
              <a:rPr sz="2250" spc="-232" baseline="-24074" dirty="0">
                <a:latin typeface="Times New Roman"/>
                <a:cs typeface="Times New Roman"/>
              </a:rPr>
              <a:t>2</a:t>
            </a:r>
            <a:r>
              <a:rPr sz="2600" spc="-155" dirty="0">
                <a:latin typeface="Times New Roman"/>
                <a:cs typeface="Times New Roman"/>
              </a:rPr>
              <a:t>O </a:t>
            </a:r>
            <a:r>
              <a:rPr sz="2600" b="1" spc="-459" dirty="0">
                <a:latin typeface="Times New Roman"/>
                <a:cs typeface="Times New Roman"/>
              </a:rPr>
              <a:t>(1.1)</a:t>
            </a:r>
            <a:endParaRPr sz="2600" dirty="0">
              <a:latin typeface="Times New Roman"/>
              <a:cs typeface="Times New Roman"/>
            </a:endParaRPr>
          </a:p>
          <a:p>
            <a:pPr marL="76200">
              <a:lnSpc>
                <a:spcPct val="100000"/>
              </a:lnSpc>
              <a:spcBef>
                <a:spcPts val="430"/>
              </a:spcBef>
            </a:pPr>
            <a:r>
              <a:rPr sz="3075" spc="3697" baseline="5420" dirty="0">
                <a:solidFill>
                  <a:srgbClr val="EFAC00"/>
                </a:solidFill>
                <a:latin typeface="OpenSymbol"/>
                <a:cs typeface="OpenSymbol"/>
              </a:rPr>
              <a:t></a:t>
            </a:r>
            <a:r>
              <a:rPr sz="3075" spc="-952" baseline="5420" dirty="0">
                <a:solidFill>
                  <a:srgbClr val="EFAC00"/>
                </a:solidFill>
                <a:latin typeface="OpenSymbol"/>
                <a:cs typeface="OpenSymbol"/>
              </a:rPr>
              <a:t> </a:t>
            </a:r>
            <a:r>
              <a:rPr sz="2600" spc="-155" dirty="0">
                <a:latin typeface="Times New Roman"/>
                <a:cs typeface="Times New Roman"/>
              </a:rPr>
              <a:t>NH</a:t>
            </a:r>
            <a:r>
              <a:rPr sz="2250" spc="-232" baseline="-24074" dirty="0">
                <a:latin typeface="Times New Roman"/>
                <a:cs typeface="Times New Roman"/>
              </a:rPr>
              <a:t>2</a:t>
            </a:r>
            <a:r>
              <a:rPr sz="2600" spc="-155" dirty="0">
                <a:latin typeface="Times New Roman"/>
                <a:cs typeface="Times New Roman"/>
              </a:rPr>
              <a:t>OH </a:t>
            </a:r>
            <a:r>
              <a:rPr sz="2600" spc="265" dirty="0">
                <a:latin typeface="Times New Roman"/>
                <a:cs typeface="Times New Roman"/>
              </a:rPr>
              <a:t>+ </a:t>
            </a:r>
            <a:r>
              <a:rPr sz="2600" spc="-160" dirty="0">
                <a:latin typeface="Times New Roman"/>
                <a:cs typeface="Times New Roman"/>
              </a:rPr>
              <a:t>H</a:t>
            </a:r>
            <a:r>
              <a:rPr sz="2250" spc="-240" baseline="-24074" dirty="0">
                <a:latin typeface="Times New Roman"/>
                <a:cs typeface="Times New Roman"/>
              </a:rPr>
              <a:t>2</a:t>
            </a:r>
            <a:r>
              <a:rPr sz="2600" spc="-160" dirty="0">
                <a:latin typeface="Times New Roman"/>
                <a:cs typeface="Times New Roman"/>
              </a:rPr>
              <a:t>O </a:t>
            </a:r>
            <a:r>
              <a:rPr sz="2600" spc="-750" dirty="0">
                <a:latin typeface="Arial Black"/>
                <a:cs typeface="Arial Black"/>
              </a:rPr>
              <a:t>→     </a:t>
            </a:r>
            <a:r>
              <a:rPr sz="2600" spc="5" dirty="0">
                <a:latin typeface="Times New Roman"/>
                <a:cs typeface="Times New Roman"/>
              </a:rPr>
              <a:t>NO−2 </a:t>
            </a:r>
            <a:r>
              <a:rPr sz="2600" spc="265" dirty="0">
                <a:latin typeface="Times New Roman"/>
                <a:cs typeface="Times New Roman"/>
              </a:rPr>
              <a:t>+ </a:t>
            </a:r>
            <a:r>
              <a:rPr sz="2600" spc="-165" dirty="0">
                <a:latin typeface="Times New Roman"/>
                <a:cs typeface="Times New Roman"/>
              </a:rPr>
              <a:t>5H</a:t>
            </a:r>
            <a:r>
              <a:rPr sz="2250" spc="-247" baseline="29629" dirty="0">
                <a:latin typeface="Times New Roman"/>
                <a:cs typeface="Times New Roman"/>
              </a:rPr>
              <a:t>+  </a:t>
            </a:r>
            <a:r>
              <a:rPr sz="2600" spc="265" dirty="0">
                <a:latin typeface="Times New Roman"/>
                <a:cs typeface="Times New Roman"/>
              </a:rPr>
              <a:t>+ </a:t>
            </a:r>
            <a:r>
              <a:rPr sz="2600" spc="-160" dirty="0">
                <a:latin typeface="Times New Roman"/>
                <a:cs typeface="Times New Roman"/>
              </a:rPr>
              <a:t>4e</a:t>
            </a:r>
            <a:r>
              <a:rPr sz="2250" spc="-240" baseline="29629" dirty="0">
                <a:latin typeface="Times New Roman"/>
                <a:cs typeface="Times New Roman"/>
              </a:rPr>
              <a:t>−  </a:t>
            </a:r>
            <a:r>
              <a:rPr sz="2600" b="1" spc="-10" dirty="0">
                <a:latin typeface="Times New Roman"/>
                <a:cs typeface="Times New Roman"/>
              </a:rPr>
              <a:t>(1.2)</a:t>
            </a:r>
            <a:endParaRPr sz="2600" dirty="0">
              <a:latin typeface="Times New Roman"/>
              <a:cs typeface="Times New Roman"/>
            </a:endParaRPr>
          </a:p>
          <a:p>
            <a:pPr marL="76200">
              <a:lnSpc>
                <a:spcPct val="100000"/>
              </a:lnSpc>
              <a:spcBef>
                <a:spcPts val="430"/>
              </a:spcBef>
            </a:pPr>
            <a:r>
              <a:rPr sz="3075" spc="3697" baseline="5420" dirty="0">
                <a:solidFill>
                  <a:srgbClr val="EFAC00"/>
                </a:solidFill>
                <a:latin typeface="OpenSymbol"/>
                <a:cs typeface="OpenSymbol"/>
              </a:rPr>
              <a:t></a:t>
            </a:r>
            <a:r>
              <a:rPr sz="3075" spc="-1005" baseline="5420" dirty="0">
                <a:solidFill>
                  <a:srgbClr val="EFAC00"/>
                </a:solidFill>
                <a:latin typeface="OpenSymbol"/>
                <a:cs typeface="OpenSymbol"/>
              </a:rPr>
              <a:t> </a:t>
            </a:r>
            <a:r>
              <a:rPr sz="2600" spc="-215" dirty="0">
                <a:latin typeface="Times New Roman"/>
                <a:cs typeface="Times New Roman"/>
              </a:rPr>
              <a:t>NH</a:t>
            </a:r>
            <a:r>
              <a:rPr sz="2250" spc="-322" baseline="-24074" dirty="0">
                <a:latin typeface="Times New Roman"/>
                <a:cs typeface="Times New Roman"/>
              </a:rPr>
              <a:t>3 </a:t>
            </a:r>
            <a:r>
              <a:rPr sz="2600" spc="265" dirty="0">
                <a:latin typeface="Times New Roman"/>
                <a:cs typeface="Times New Roman"/>
              </a:rPr>
              <a:t>+ </a:t>
            </a:r>
            <a:r>
              <a:rPr sz="2600" spc="-170" dirty="0">
                <a:latin typeface="Times New Roman"/>
                <a:cs typeface="Times New Roman"/>
              </a:rPr>
              <a:t>O</a:t>
            </a:r>
            <a:r>
              <a:rPr sz="2250" spc="-254" baseline="-24074" dirty="0">
                <a:latin typeface="Times New Roman"/>
                <a:cs typeface="Times New Roman"/>
              </a:rPr>
              <a:t>2 </a:t>
            </a:r>
            <a:r>
              <a:rPr sz="2600" spc="-750" dirty="0">
                <a:latin typeface="Arial Black"/>
                <a:cs typeface="Arial Black"/>
              </a:rPr>
              <a:t>→ </a:t>
            </a:r>
            <a:r>
              <a:rPr sz="2600" spc="5" dirty="0">
                <a:latin typeface="Times New Roman"/>
                <a:cs typeface="Times New Roman"/>
              </a:rPr>
              <a:t>NO−2 </a:t>
            </a:r>
            <a:r>
              <a:rPr sz="2600" spc="265" dirty="0">
                <a:latin typeface="Times New Roman"/>
                <a:cs typeface="Times New Roman"/>
              </a:rPr>
              <a:t>+ </a:t>
            </a:r>
            <a:r>
              <a:rPr sz="2600" spc="-170" dirty="0">
                <a:latin typeface="Times New Roman"/>
                <a:cs typeface="Times New Roman"/>
              </a:rPr>
              <a:t>3H</a:t>
            </a:r>
            <a:r>
              <a:rPr sz="2250" spc="-254" baseline="29629" dirty="0">
                <a:latin typeface="Times New Roman"/>
                <a:cs typeface="Times New Roman"/>
              </a:rPr>
              <a:t>+ </a:t>
            </a:r>
            <a:r>
              <a:rPr sz="2600" spc="265" dirty="0">
                <a:latin typeface="Times New Roman"/>
                <a:cs typeface="Times New Roman"/>
              </a:rPr>
              <a:t>+ </a:t>
            </a:r>
            <a:r>
              <a:rPr sz="2600" spc="-155" dirty="0">
                <a:latin typeface="Times New Roman"/>
                <a:cs typeface="Times New Roman"/>
              </a:rPr>
              <a:t>2e</a:t>
            </a:r>
            <a:r>
              <a:rPr sz="2250" spc="-232" baseline="29629" dirty="0">
                <a:latin typeface="Times New Roman"/>
                <a:cs typeface="Times New Roman"/>
              </a:rPr>
              <a:t>−</a:t>
            </a:r>
            <a:endParaRPr sz="2250" baseline="29629" dirty="0">
              <a:latin typeface="Times New Roman"/>
              <a:cs typeface="Times New Roman"/>
            </a:endParaRPr>
          </a:p>
          <a:p>
            <a:pPr>
              <a:lnSpc>
                <a:spcPct val="100000"/>
              </a:lnSpc>
              <a:spcBef>
                <a:spcPts val="45"/>
              </a:spcBef>
            </a:pPr>
            <a:endParaRPr sz="5750" dirty="0">
              <a:latin typeface="Times New Roman"/>
              <a:cs typeface="Times New Roman"/>
            </a:endParaRPr>
          </a:p>
          <a:p>
            <a:pPr marL="76200">
              <a:lnSpc>
                <a:spcPct val="100000"/>
              </a:lnSpc>
            </a:pPr>
            <a:r>
              <a:rPr sz="2600" b="1" spc="-20" dirty="0">
                <a:latin typeface="Times New Roman"/>
                <a:cs typeface="Times New Roman"/>
              </a:rPr>
              <a:t>Nitrifying</a:t>
            </a:r>
            <a:r>
              <a:rPr sz="2600" b="1" spc="-65" dirty="0">
                <a:latin typeface="Times New Roman"/>
                <a:cs typeface="Times New Roman"/>
              </a:rPr>
              <a:t> </a:t>
            </a:r>
            <a:r>
              <a:rPr sz="2600" b="1" spc="-20" dirty="0">
                <a:latin typeface="Times New Roman"/>
                <a:cs typeface="Times New Roman"/>
              </a:rPr>
              <a:t>bacteria</a:t>
            </a:r>
            <a:endParaRPr sz="2600" dirty="0">
              <a:latin typeface="Times New Roman"/>
              <a:cs typeface="Times New Roman"/>
            </a:endParaRPr>
          </a:p>
          <a:p>
            <a:pPr>
              <a:lnSpc>
                <a:spcPct val="100000"/>
              </a:lnSpc>
              <a:spcBef>
                <a:spcPts val="15"/>
              </a:spcBef>
            </a:pPr>
            <a:endParaRPr sz="2700" dirty="0">
              <a:latin typeface="Times New Roman"/>
              <a:cs typeface="Times New Roman"/>
            </a:endParaRPr>
          </a:p>
          <a:p>
            <a:pPr marL="76200">
              <a:lnSpc>
                <a:spcPct val="100000"/>
              </a:lnSpc>
            </a:pPr>
            <a:r>
              <a:rPr sz="3075" spc="3697" baseline="5420" dirty="0">
                <a:solidFill>
                  <a:srgbClr val="EFAC00"/>
                </a:solidFill>
                <a:latin typeface="OpenSymbol"/>
                <a:cs typeface="OpenSymbol"/>
              </a:rPr>
              <a:t></a:t>
            </a:r>
            <a:r>
              <a:rPr sz="3075" spc="-247" baseline="5420" dirty="0">
                <a:solidFill>
                  <a:srgbClr val="EFAC00"/>
                </a:solidFill>
                <a:latin typeface="OpenSymbol"/>
                <a:cs typeface="OpenSymbol"/>
              </a:rPr>
              <a:t> </a:t>
            </a:r>
            <a:r>
              <a:rPr sz="2600" spc="-145" dirty="0" smtClean="0">
                <a:latin typeface="Times New Roman"/>
                <a:cs typeface="Times New Roman"/>
              </a:rPr>
              <a:t>N</a:t>
            </a:r>
            <a:r>
              <a:rPr sz="2600" spc="15" dirty="0" smtClean="0">
                <a:latin typeface="Times New Roman"/>
                <a:cs typeface="Times New Roman"/>
              </a:rPr>
              <a:t>O</a:t>
            </a:r>
            <a:r>
              <a:rPr lang="en-US" sz="2600" spc="265" dirty="0" smtClean="0">
                <a:latin typeface="Times New Roman"/>
                <a:cs typeface="Times New Roman"/>
              </a:rPr>
              <a:t>2</a:t>
            </a:r>
            <a:r>
              <a:rPr lang="en-US" sz="2600" spc="265" baseline="30000" dirty="0" smtClean="0">
                <a:latin typeface="Times New Roman"/>
                <a:cs typeface="Times New Roman"/>
              </a:rPr>
              <a:t>-</a:t>
            </a:r>
            <a:r>
              <a:rPr sz="2600" spc="-75" dirty="0" smtClean="0">
                <a:latin typeface="Times New Roman"/>
                <a:cs typeface="Times New Roman"/>
              </a:rPr>
              <a:t> </a:t>
            </a:r>
            <a:r>
              <a:rPr sz="2600" spc="265" dirty="0">
                <a:latin typeface="Times New Roman"/>
                <a:cs typeface="Times New Roman"/>
              </a:rPr>
              <a:t>+</a:t>
            </a:r>
            <a:r>
              <a:rPr sz="2600" spc="70" dirty="0">
                <a:latin typeface="Times New Roman"/>
                <a:cs typeface="Times New Roman"/>
              </a:rPr>
              <a:t> </a:t>
            </a:r>
            <a:r>
              <a:rPr sz="2600" spc="-130" dirty="0">
                <a:latin typeface="Times New Roman"/>
                <a:cs typeface="Times New Roman"/>
              </a:rPr>
              <a:t>H</a:t>
            </a:r>
            <a:r>
              <a:rPr sz="2250" spc="-532" baseline="-24074" dirty="0">
                <a:latin typeface="Times New Roman"/>
                <a:cs typeface="Times New Roman"/>
              </a:rPr>
              <a:t>2</a:t>
            </a:r>
            <a:r>
              <a:rPr sz="2600" spc="15" dirty="0">
                <a:latin typeface="Times New Roman"/>
                <a:cs typeface="Times New Roman"/>
              </a:rPr>
              <a:t>O</a:t>
            </a:r>
            <a:r>
              <a:rPr sz="2600" spc="-70" dirty="0">
                <a:latin typeface="Times New Roman"/>
                <a:cs typeface="Times New Roman"/>
              </a:rPr>
              <a:t> </a:t>
            </a:r>
            <a:r>
              <a:rPr sz="2600" spc="-750" dirty="0">
                <a:latin typeface="Arial Black"/>
                <a:cs typeface="Arial Black"/>
              </a:rPr>
              <a:t>→</a:t>
            </a:r>
            <a:r>
              <a:rPr sz="2600" spc="-280" dirty="0">
                <a:latin typeface="Arial Black"/>
                <a:cs typeface="Arial Black"/>
              </a:rPr>
              <a:t> </a:t>
            </a:r>
            <a:r>
              <a:rPr sz="2600" spc="-145" dirty="0">
                <a:latin typeface="Times New Roman"/>
                <a:cs typeface="Times New Roman"/>
              </a:rPr>
              <a:t>N</a:t>
            </a:r>
            <a:r>
              <a:rPr sz="2600" spc="30" dirty="0">
                <a:latin typeface="Times New Roman"/>
                <a:cs typeface="Times New Roman"/>
              </a:rPr>
              <a:t>O</a:t>
            </a:r>
            <a:r>
              <a:rPr sz="1200" spc="114" dirty="0">
                <a:latin typeface="Times New Roman"/>
                <a:cs typeface="Times New Roman"/>
              </a:rPr>
              <a:t>−</a:t>
            </a:r>
            <a:r>
              <a:rPr sz="2600" spc="-110" dirty="0">
                <a:latin typeface="Times New Roman"/>
                <a:cs typeface="Times New Roman"/>
              </a:rPr>
              <a:t>3</a:t>
            </a:r>
            <a:r>
              <a:rPr sz="2600" spc="-65" dirty="0">
                <a:latin typeface="Times New Roman"/>
                <a:cs typeface="Times New Roman"/>
              </a:rPr>
              <a:t> </a:t>
            </a:r>
            <a:r>
              <a:rPr sz="2600" spc="265" dirty="0">
                <a:latin typeface="Times New Roman"/>
                <a:cs typeface="Times New Roman"/>
              </a:rPr>
              <a:t>+</a:t>
            </a:r>
            <a:r>
              <a:rPr sz="2600" spc="-60" dirty="0">
                <a:latin typeface="Times New Roman"/>
                <a:cs typeface="Times New Roman"/>
              </a:rPr>
              <a:t> </a:t>
            </a:r>
            <a:r>
              <a:rPr sz="2600" spc="-105" dirty="0">
                <a:latin typeface="Times New Roman"/>
                <a:cs typeface="Times New Roman"/>
              </a:rPr>
              <a:t>2</a:t>
            </a:r>
            <a:r>
              <a:rPr sz="2600" spc="-140" dirty="0">
                <a:latin typeface="Times New Roman"/>
                <a:cs typeface="Times New Roman"/>
              </a:rPr>
              <a:t>H</a:t>
            </a:r>
            <a:r>
              <a:rPr sz="2250" spc="-397" baseline="29629" dirty="0">
                <a:latin typeface="Times New Roman"/>
                <a:cs typeface="Times New Roman"/>
              </a:rPr>
              <a:t>+</a:t>
            </a:r>
            <a:r>
              <a:rPr sz="2250" baseline="29629" dirty="0">
                <a:latin typeface="Times New Roman"/>
                <a:cs typeface="Times New Roman"/>
              </a:rPr>
              <a:t> </a:t>
            </a:r>
            <a:r>
              <a:rPr sz="2250" spc="-262" baseline="29629" dirty="0">
                <a:latin typeface="Times New Roman"/>
                <a:cs typeface="Times New Roman"/>
              </a:rPr>
              <a:t> </a:t>
            </a:r>
            <a:r>
              <a:rPr sz="2600" spc="265" dirty="0">
                <a:latin typeface="Times New Roman"/>
                <a:cs typeface="Times New Roman"/>
              </a:rPr>
              <a:t>+</a:t>
            </a:r>
            <a:r>
              <a:rPr sz="2600" spc="-60" dirty="0">
                <a:latin typeface="Times New Roman"/>
                <a:cs typeface="Times New Roman"/>
              </a:rPr>
              <a:t> </a:t>
            </a:r>
            <a:r>
              <a:rPr sz="2600" spc="-105" dirty="0">
                <a:latin typeface="Times New Roman"/>
                <a:cs typeface="Times New Roman"/>
              </a:rPr>
              <a:t>2e</a:t>
            </a:r>
            <a:r>
              <a:rPr sz="2250" spc="-397" baseline="29629" dirty="0">
                <a:latin typeface="Times New Roman"/>
                <a:cs typeface="Times New Roman"/>
              </a:rPr>
              <a:t>−</a:t>
            </a:r>
            <a:r>
              <a:rPr sz="2250" baseline="29629" dirty="0">
                <a:latin typeface="Times New Roman"/>
                <a:cs typeface="Times New Roman"/>
              </a:rPr>
              <a:t> </a:t>
            </a:r>
            <a:r>
              <a:rPr sz="2250" spc="-262" baseline="29629" dirty="0">
                <a:latin typeface="Times New Roman"/>
                <a:cs typeface="Times New Roman"/>
              </a:rPr>
              <a:t> </a:t>
            </a:r>
            <a:r>
              <a:rPr sz="2600" b="1" spc="10" dirty="0">
                <a:latin typeface="Times New Roman"/>
                <a:cs typeface="Times New Roman"/>
              </a:rPr>
              <a:t>(2)</a:t>
            </a:r>
            <a:endParaRPr sz="2600"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28600"/>
            <a:ext cx="9144000" cy="63093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490" y="1794509"/>
            <a:ext cx="7980045" cy="4120615"/>
          </a:xfrm>
          <a:prstGeom prst="rect">
            <a:avLst/>
          </a:prstGeom>
        </p:spPr>
        <p:txBody>
          <a:bodyPr vert="horz" wrap="square" lIns="0" tIns="12700" rIns="0" bIns="0" rtlCol="0">
            <a:spAutoFit/>
          </a:bodyPr>
          <a:lstStyle/>
          <a:p>
            <a:pPr marL="331470" indent="-318770" algn="just">
              <a:lnSpc>
                <a:spcPts val="2755"/>
              </a:lnSpc>
              <a:spcBef>
                <a:spcPts val="100"/>
              </a:spcBef>
              <a:buClr>
                <a:srgbClr val="EFAC00"/>
              </a:buClr>
              <a:buSzPct val="78846"/>
              <a:buFont typeface="OpenSymbol"/>
              <a:buChar char=""/>
              <a:tabLst>
                <a:tab pos="331470" algn="l"/>
              </a:tabLst>
            </a:pPr>
            <a:r>
              <a:rPr sz="2600" spc="-140" dirty="0">
                <a:latin typeface="Times New Roman"/>
                <a:cs typeface="Times New Roman"/>
              </a:rPr>
              <a:t>These </a:t>
            </a:r>
            <a:r>
              <a:rPr sz="2600" spc="-95" dirty="0">
                <a:latin typeface="Times New Roman"/>
                <a:cs typeface="Times New Roman"/>
              </a:rPr>
              <a:t>are </a:t>
            </a:r>
            <a:r>
              <a:rPr sz="2600" spc="-130" dirty="0">
                <a:latin typeface="Times New Roman"/>
                <a:cs typeface="Times New Roman"/>
              </a:rPr>
              <a:t>Gram-negative</a:t>
            </a:r>
            <a:r>
              <a:rPr sz="2600" spc="35" dirty="0">
                <a:latin typeface="Times New Roman"/>
                <a:cs typeface="Times New Roman"/>
              </a:rPr>
              <a:t> </a:t>
            </a:r>
            <a:r>
              <a:rPr sz="2600" spc="-90" dirty="0">
                <a:latin typeface="Times New Roman"/>
                <a:cs typeface="Times New Roman"/>
              </a:rPr>
              <a:t>bacteria.</a:t>
            </a:r>
            <a:endParaRPr sz="2600" dirty="0">
              <a:latin typeface="Times New Roman"/>
              <a:cs typeface="Times New Roman"/>
            </a:endParaRPr>
          </a:p>
          <a:p>
            <a:pPr marL="330835" marR="212725" indent="-318770" algn="just">
              <a:lnSpc>
                <a:spcPct val="76800"/>
              </a:lnSpc>
              <a:spcBef>
                <a:spcPts val="355"/>
              </a:spcBef>
              <a:buClr>
                <a:srgbClr val="EFAC00"/>
              </a:buClr>
              <a:buSzPct val="78846"/>
              <a:buFont typeface="OpenSymbol"/>
              <a:buChar char=""/>
              <a:tabLst>
                <a:tab pos="331470" algn="l"/>
              </a:tabLst>
            </a:pPr>
            <a:r>
              <a:rPr sz="2600" spc="-114" dirty="0">
                <a:latin typeface="Times New Roman"/>
                <a:cs typeface="Times New Roman"/>
              </a:rPr>
              <a:t>Non-sporing </a:t>
            </a:r>
            <a:r>
              <a:rPr sz="2600" spc="-125" dirty="0">
                <a:latin typeface="Times New Roman"/>
                <a:cs typeface="Times New Roman"/>
              </a:rPr>
              <a:t>non-acid </a:t>
            </a:r>
            <a:r>
              <a:rPr sz="2600" spc="-145" dirty="0">
                <a:latin typeface="Times New Roman"/>
                <a:cs typeface="Times New Roman"/>
              </a:rPr>
              <a:t>fast </a:t>
            </a:r>
            <a:r>
              <a:rPr sz="2600" spc="-60" dirty="0">
                <a:latin typeface="Times New Roman"/>
                <a:cs typeface="Times New Roman"/>
              </a:rPr>
              <a:t>rods, </a:t>
            </a:r>
            <a:r>
              <a:rPr sz="2600" spc="-150" dirty="0">
                <a:latin typeface="Times New Roman"/>
                <a:cs typeface="Times New Roman"/>
              </a:rPr>
              <a:t>which </a:t>
            </a:r>
            <a:r>
              <a:rPr sz="2600" spc="-195" dirty="0">
                <a:latin typeface="Times New Roman"/>
                <a:cs typeface="Times New Roman"/>
              </a:rPr>
              <a:t>may </a:t>
            </a:r>
            <a:r>
              <a:rPr sz="2600" spc="-120" dirty="0">
                <a:latin typeface="Times New Roman"/>
                <a:cs typeface="Times New Roman"/>
              </a:rPr>
              <a:t>be </a:t>
            </a:r>
            <a:r>
              <a:rPr sz="2600" spc="-130" dirty="0">
                <a:latin typeface="Times New Roman"/>
                <a:cs typeface="Times New Roman"/>
              </a:rPr>
              <a:t>pleomorphic </a:t>
            </a:r>
            <a:r>
              <a:rPr sz="2600" spc="-40" dirty="0">
                <a:latin typeface="Times New Roman"/>
                <a:cs typeface="Times New Roman"/>
              </a:rPr>
              <a:t>or  </a:t>
            </a:r>
            <a:r>
              <a:rPr sz="2600" spc="-130" dirty="0">
                <a:latin typeface="Times New Roman"/>
                <a:cs typeface="Times New Roman"/>
              </a:rPr>
              <a:t>coccoid </a:t>
            </a:r>
            <a:r>
              <a:rPr sz="2600" spc="-190" dirty="0">
                <a:latin typeface="Times New Roman"/>
                <a:cs typeface="Times New Roman"/>
              </a:rPr>
              <a:t>(</a:t>
            </a:r>
            <a:r>
              <a:rPr sz="2600" i="1" spc="-190" dirty="0">
                <a:latin typeface="Times New Roman"/>
                <a:cs typeface="Times New Roman"/>
              </a:rPr>
              <a:t>Nitrobacter</a:t>
            </a:r>
            <a:r>
              <a:rPr sz="2600" spc="-190" dirty="0">
                <a:latin typeface="Times New Roman"/>
                <a:cs typeface="Times New Roman"/>
              </a:rPr>
              <a:t>), </a:t>
            </a:r>
            <a:r>
              <a:rPr sz="2600" spc="-145" dirty="0">
                <a:latin typeface="Times New Roman"/>
                <a:cs typeface="Times New Roman"/>
              </a:rPr>
              <a:t>some </a:t>
            </a:r>
            <a:r>
              <a:rPr sz="2600" spc="-95" dirty="0">
                <a:latin typeface="Times New Roman"/>
                <a:cs typeface="Times New Roman"/>
              </a:rPr>
              <a:t>are </a:t>
            </a:r>
            <a:r>
              <a:rPr sz="2600" spc="-105" dirty="0">
                <a:latin typeface="Times New Roman"/>
                <a:cs typeface="Times New Roman"/>
              </a:rPr>
              <a:t>slender rods </a:t>
            </a:r>
            <a:r>
              <a:rPr sz="2600" spc="-170" dirty="0">
                <a:latin typeface="Times New Roman"/>
                <a:cs typeface="Times New Roman"/>
              </a:rPr>
              <a:t>(</a:t>
            </a:r>
            <a:r>
              <a:rPr sz="2600" i="1" spc="-170" dirty="0">
                <a:latin typeface="Times New Roman"/>
                <a:cs typeface="Times New Roman"/>
              </a:rPr>
              <a:t>Nitrospina</a:t>
            </a:r>
            <a:r>
              <a:rPr sz="2600" spc="-170" dirty="0">
                <a:latin typeface="Times New Roman"/>
                <a:cs typeface="Times New Roman"/>
              </a:rPr>
              <a:t>), </a:t>
            </a:r>
            <a:r>
              <a:rPr sz="2600" spc="-140" dirty="0">
                <a:latin typeface="Times New Roman"/>
                <a:cs typeface="Times New Roman"/>
              </a:rPr>
              <a:t>cocci  </a:t>
            </a:r>
            <a:r>
              <a:rPr sz="2600" spc="-245" dirty="0">
                <a:latin typeface="Times New Roman"/>
                <a:cs typeface="Times New Roman"/>
              </a:rPr>
              <a:t>(</a:t>
            </a:r>
            <a:r>
              <a:rPr sz="2600" i="1" spc="-245" dirty="0">
                <a:latin typeface="Times New Roman"/>
                <a:cs typeface="Times New Roman"/>
              </a:rPr>
              <a:t>Nitrococcus</a:t>
            </a:r>
            <a:r>
              <a:rPr sz="2600" spc="-245" dirty="0">
                <a:latin typeface="Times New Roman"/>
                <a:cs typeface="Times New Roman"/>
              </a:rPr>
              <a:t>) </a:t>
            </a:r>
            <a:r>
              <a:rPr sz="2600" spc="-40" dirty="0">
                <a:latin typeface="Times New Roman"/>
                <a:cs typeface="Times New Roman"/>
              </a:rPr>
              <a:t>or </a:t>
            </a:r>
            <a:r>
              <a:rPr sz="2600" spc="-125" dirty="0">
                <a:latin typeface="Times New Roman"/>
                <a:cs typeface="Times New Roman"/>
              </a:rPr>
              <a:t>spiral </a:t>
            </a:r>
            <a:r>
              <a:rPr sz="2600" spc="-45" dirty="0">
                <a:latin typeface="Times New Roman"/>
                <a:cs typeface="Times New Roman"/>
              </a:rPr>
              <a:t>to </a:t>
            </a:r>
            <a:r>
              <a:rPr sz="2600" spc="-150" dirty="0">
                <a:latin typeface="Times New Roman"/>
                <a:cs typeface="Times New Roman"/>
              </a:rPr>
              <a:t>comma-shaped</a:t>
            </a:r>
            <a:r>
              <a:rPr sz="2600" spc="-280" dirty="0">
                <a:latin typeface="Times New Roman"/>
                <a:cs typeface="Times New Roman"/>
              </a:rPr>
              <a:t> </a:t>
            </a:r>
            <a:r>
              <a:rPr sz="2600" spc="-195" dirty="0">
                <a:latin typeface="Times New Roman"/>
                <a:cs typeface="Times New Roman"/>
              </a:rPr>
              <a:t>(</a:t>
            </a:r>
            <a:r>
              <a:rPr sz="2600" i="1" spc="-195" dirty="0">
                <a:latin typeface="Times New Roman"/>
                <a:cs typeface="Times New Roman"/>
              </a:rPr>
              <a:t>Nitrosipra</a:t>
            </a:r>
            <a:r>
              <a:rPr sz="2600" spc="-195" dirty="0">
                <a:latin typeface="Times New Roman"/>
                <a:cs typeface="Times New Roman"/>
              </a:rPr>
              <a:t>)</a:t>
            </a:r>
            <a:endParaRPr sz="2600" dirty="0">
              <a:latin typeface="Times New Roman"/>
              <a:cs typeface="Times New Roman"/>
            </a:endParaRPr>
          </a:p>
          <a:p>
            <a:pPr marL="331470" indent="-318770" algn="just">
              <a:lnSpc>
                <a:spcPts val="2025"/>
              </a:lnSpc>
              <a:buClr>
                <a:srgbClr val="EFAC00"/>
              </a:buClr>
              <a:buSzPct val="78846"/>
              <a:buFont typeface="OpenSymbol"/>
              <a:buChar char=""/>
              <a:tabLst>
                <a:tab pos="331470" algn="l"/>
              </a:tabLst>
            </a:pPr>
            <a:r>
              <a:rPr sz="2600" spc="-155" dirty="0">
                <a:latin typeface="Times New Roman"/>
                <a:cs typeface="Times New Roman"/>
              </a:rPr>
              <a:t>They </a:t>
            </a:r>
            <a:r>
              <a:rPr sz="2600" spc="-195" dirty="0">
                <a:latin typeface="Times New Roman"/>
                <a:cs typeface="Times New Roman"/>
              </a:rPr>
              <a:t>may </a:t>
            </a:r>
            <a:r>
              <a:rPr sz="2600" spc="-120" dirty="0">
                <a:latin typeface="Times New Roman"/>
                <a:cs typeface="Times New Roman"/>
              </a:rPr>
              <a:t>be</a:t>
            </a:r>
            <a:r>
              <a:rPr sz="2600" spc="135" dirty="0">
                <a:latin typeface="Times New Roman"/>
                <a:cs typeface="Times New Roman"/>
              </a:rPr>
              <a:t> </a:t>
            </a:r>
            <a:r>
              <a:rPr sz="2600" spc="-70" dirty="0">
                <a:latin typeface="Times New Roman"/>
                <a:cs typeface="Times New Roman"/>
              </a:rPr>
              <a:t>motile.</a:t>
            </a:r>
            <a:endParaRPr sz="2600" dirty="0">
              <a:latin typeface="Times New Roman"/>
              <a:cs typeface="Times New Roman"/>
            </a:endParaRPr>
          </a:p>
          <a:p>
            <a:pPr marL="330835" marR="215900" indent="-318770" algn="just">
              <a:lnSpc>
                <a:spcPct val="76900"/>
              </a:lnSpc>
              <a:spcBef>
                <a:spcPts val="359"/>
              </a:spcBef>
              <a:buClr>
                <a:srgbClr val="EFAC00"/>
              </a:buClr>
              <a:buSzPct val="78846"/>
              <a:buFont typeface="OpenSymbol"/>
              <a:buChar char=""/>
              <a:tabLst>
                <a:tab pos="331470" algn="l"/>
              </a:tabLst>
            </a:pPr>
            <a:r>
              <a:rPr sz="2600" spc="-155" dirty="0">
                <a:latin typeface="Times New Roman"/>
                <a:cs typeface="Times New Roman"/>
              </a:rPr>
              <a:t>They </a:t>
            </a:r>
            <a:r>
              <a:rPr sz="2600" spc="-95" dirty="0">
                <a:latin typeface="Times New Roman"/>
                <a:cs typeface="Times New Roman"/>
              </a:rPr>
              <a:t>are </a:t>
            </a:r>
            <a:r>
              <a:rPr sz="2600" spc="-114" dirty="0">
                <a:latin typeface="Times New Roman"/>
                <a:cs typeface="Times New Roman"/>
              </a:rPr>
              <a:t>characterised </a:t>
            </a:r>
            <a:r>
              <a:rPr sz="2600" spc="-180" dirty="0">
                <a:latin typeface="Times New Roman"/>
                <a:cs typeface="Times New Roman"/>
              </a:rPr>
              <a:t>by </a:t>
            </a:r>
            <a:r>
              <a:rPr sz="2600" spc="-70" dirty="0">
                <a:latin typeface="Times New Roman"/>
                <a:cs typeface="Times New Roman"/>
              </a:rPr>
              <a:t>their </a:t>
            </a:r>
            <a:r>
              <a:rPr sz="2600" spc="-130" dirty="0">
                <a:latin typeface="Times New Roman"/>
                <a:cs typeface="Times New Roman"/>
              </a:rPr>
              <a:t>ability </a:t>
            </a:r>
            <a:r>
              <a:rPr sz="2600" spc="-45" dirty="0">
                <a:latin typeface="Times New Roman"/>
                <a:cs typeface="Times New Roman"/>
              </a:rPr>
              <a:t>to </a:t>
            </a:r>
            <a:r>
              <a:rPr sz="2600" spc="-140" dirty="0">
                <a:latin typeface="Times New Roman"/>
                <a:cs typeface="Times New Roman"/>
              </a:rPr>
              <a:t>use </a:t>
            </a:r>
            <a:r>
              <a:rPr sz="2600" spc="-55" dirty="0">
                <a:latin typeface="Times New Roman"/>
                <a:cs typeface="Times New Roman"/>
              </a:rPr>
              <a:t>nitrite </a:t>
            </a:r>
            <a:r>
              <a:rPr sz="2600" spc="-204" dirty="0">
                <a:latin typeface="Times New Roman"/>
                <a:cs typeface="Times New Roman"/>
              </a:rPr>
              <a:t>as </a:t>
            </a:r>
            <a:r>
              <a:rPr sz="2600" spc="-80" dirty="0">
                <a:latin typeface="Times New Roman"/>
                <a:cs typeface="Times New Roman"/>
              </a:rPr>
              <a:t>the </a:t>
            </a:r>
            <a:r>
              <a:rPr sz="2600" spc="-819" dirty="0" smtClean="0">
                <a:latin typeface="Times New Roman"/>
                <a:cs typeface="Times New Roman"/>
              </a:rPr>
              <a:t>o</a:t>
            </a:r>
            <a:r>
              <a:rPr lang="en-US" sz="2600" spc="-819" dirty="0" smtClean="0">
                <a:latin typeface="Times New Roman"/>
                <a:cs typeface="Times New Roman"/>
              </a:rPr>
              <a:t> </a:t>
            </a:r>
            <a:r>
              <a:rPr sz="2600" spc="-819" dirty="0" smtClean="0">
                <a:latin typeface="Times New Roman"/>
                <a:cs typeface="Times New Roman"/>
              </a:rPr>
              <a:t>n</a:t>
            </a:r>
            <a:r>
              <a:rPr lang="en-US" sz="2600" spc="-819" dirty="0" smtClean="0">
                <a:latin typeface="Times New Roman"/>
                <a:cs typeface="Times New Roman"/>
              </a:rPr>
              <a:t> </a:t>
            </a:r>
            <a:r>
              <a:rPr sz="2600" spc="-819" dirty="0" smtClean="0">
                <a:latin typeface="Times New Roman"/>
                <a:cs typeface="Times New Roman"/>
              </a:rPr>
              <a:t>l</a:t>
            </a:r>
            <a:r>
              <a:rPr lang="en-US" sz="2600" spc="-819" dirty="0" smtClean="0">
                <a:latin typeface="Times New Roman"/>
                <a:cs typeface="Times New Roman"/>
              </a:rPr>
              <a:t> </a:t>
            </a:r>
            <a:r>
              <a:rPr sz="2600" spc="-819" dirty="0" smtClean="0">
                <a:latin typeface="Times New Roman"/>
                <a:cs typeface="Times New Roman"/>
              </a:rPr>
              <a:t>y </a:t>
            </a:r>
            <a:r>
              <a:rPr sz="2600" spc="-90" dirty="0" smtClean="0">
                <a:latin typeface="Times New Roman"/>
                <a:cs typeface="Times New Roman"/>
              </a:rPr>
              <a:t> </a:t>
            </a:r>
            <a:r>
              <a:rPr sz="2600" spc="-90" dirty="0">
                <a:latin typeface="Times New Roman"/>
                <a:cs typeface="Times New Roman"/>
              </a:rPr>
              <a:t>energy.</a:t>
            </a:r>
            <a:endParaRPr sz="2600" dirty="0">
              <a:latin typeface="Times New Roman"/>
              <a:cs typeface="Times New Roman"/>
            </a:endParaRPr>
          </a:p>
          <a:p>
            <a:pPr marL="331470" indent="-318770" algn="just">
              <a:lnSpc>
                <a:spcPts val="2025"/>
              </a:lnSpc>
              <a:buClr>
                <a:srgbClr val="EFAC00"/>
              </a:buClr>
              <a:buSzPct val="78846"/>
              <a:buFont typeface="OpenSymbol"/>
              <a:buChar char=""/>
              <a:tabLst>
                <a:tab pos="331470" algn="l"/>
              </a:tabLst>
            </a:pPr>
            <a:r>
              <a:rPr sz="2600" spc="-155" dirty="0">
                <a:latin typeface="Times New Roman"/>
                <a:cs typeface="Times New Roman"/>
              </a:rPr>
              <a:t>They </a:t>
            </a:r>
            <a:r>
              <a:rPr sz="2600" spc="-95" dirty="0">
                <a:latin typeface="Times New Roman"/>
                <a:cs typeface="Times New Roman"/>
              </a:rPr>
              <a:t>are </a:t>
            </a:r>
            <a:r>
              <a:rPr sz="2600" spc="-130" dirty="0">
                <a:latin typeface="Times New Roman"/>
                <a:cs typeface="Times New Roman"/>
              </a:rPr>
              <a:t>facultative </a:t>
            </a:r>
            <a:r>
              <a:rPr sz="2600" spc="-40" dirty="0">
                <a:latin typeface="Times New Roman"/>
                <a:cs typeface="Times New Roman"/>
              </a:rPr>
              <a:t>or </a:t>
            </a:r>
            <a:r>
              <a:rPr sz="2600" spc="-125" dirty="0">
                <a:latin typeface="Times New Roman"/>
                <a:cs typeface="Times New Roman"/>
              </a:rPr>
              <a:t>obligate</a:t>
            </a:r>
            <a:r>
              <a:rPr sz="2600" spc="80" dirty="0">
                <a:latin typeface="Times New Roman"/>
                <a:cs typeface="Times New Roman"/>
              </a:rPr>
              <a:t> </a:t>
            </a:r>
            <a:r>
              <a:rPr sz="2600" spc="-85" dirty="0">
                <a:latin typeface="Times New Roman"/>
                <a:cs typeface="Times New Roman"/>
              </a:rPr>
              <a:t>lithoautotrophs.</a:t>
            </a:r>
            <a:endParaRPr sz="2600" dirty="0">
              <a:latin typeface="Times New Roman"/>
              <a:cs typeface="Times New Roman"/>
            </a:endParaRPr>
          </a:p>
          <a:p>
            <a:pPr marL="330835" marR="222250" indent="-318770" algn="just">
              <a:lnSpc>
                <a:spcPct val="76600"/>
              </a:lnSpc>
              <a:spcBef>
                <a:spcPts val="365"/>
              </a:spcBef>
              <a:buClr>
                <a:srgbClr val="EFAC00"/>
              </a:buClr>
              <a:buSzPct val="78846"/>
              <a:buFont typeface="OpenSymbol"/>
              <a:buChar char=""/>
              <a:tabLst>
                <a:tab pos="331470" algn="l"/>
              </a:tabLst>
            </a:pPr>
            <a:r>
              <a:rPr sz="2600" spc="-155" dirty="0">
                <a:latin typeface="Times New Roman"/>
                <a:cs typeface="Times New Roman"/>
              </a:rPr>
              <a:t>They </a:t>
            </a:r>
            <a:r>
              <a:rPr sz="2600" spc="-145" dirty="0">
                <a:latin typeface="Times New Roman"/>
                <a:cs typeface="Times New Roman"/>
              </a:rPr>
              <a:t>fix </a:t>
            </a:r>
            <a:r>
              <a:rPr sz="2600" spc="-80" dirty="0">
                <a:latin typeface="Times New Roman"/>
                <a:cs typeface="Times New Roman"/>
              </a:rPr>
              <a:t>CO2 </a:t>
            </a:r>
            <a:r>
              <a:rPr sz="2600" spc="-110" dirty="0">
                <a:latin typeface="Times New Roman"/>
                <a:cs typeface="Times New Roman"/>
              </a:rPr>
              <a:t>autotrophically </a:t>
            </a:r>
            <a:r>
              <a:rPr sz="2600" spc="-105" dirty="0">
                <a:latin typeface="Times New Roman"/>
                <a:cs typeface="Times New Roman"/>
              </a:rPr>
              <a:t>through </a:t>
            </a:r>
            <a:r>
              <a:rPr sz="2600" spc="-80" dirty="0">
                <a:latin typeface="Times New Roman"/>
                <a:cs typeface="Times New Roman"/>
              </a:rPr>
              <a:t>the </a:t>
            </a:r>
            <a:r>
              <a:rPr sz="2600" spc="-155" dirty="0">
                <a:latin typeface="Times New Roman"/>
                <a:cs typeface="Times New Roman"/>
              </a:rPr>
              <a:t>Calvin </a:t>
            </a:r>
            <a:r>
              <a:rPr sz="2600" spc="-145" dirty="0">
                <a:latin typeface="Times New Roman"/>
                <a:cs typeface="Times New Roman"/>
              </a:rPr>
              <a:t>cycle </a:t>
            </a:r>
            <a:r>
              <a:rPr sz="2600" spc="-75" dirty="0">
                <a:latin typeface="Times New Roman"/>
                <a:cs typeface="Times New Roman"/>
              </a:rPr>
              <a:t>but </a:t>
            </a:r>
            <a:r>
              <a:rPr sz="2600" spc="-1015" dirty="0">
                <a:latin typeface="Times New Roman"/>
                <a:cs typeface="Times New Roman"/>
              </a:rPr>
              <a:t>are </a:t>
            </a:r>
            <a:r>
              <a:rPr sz="2600" spc="-210" dirty="0">
                <a:latin typeface="Times New Roman"/>
                <a:cs typeface="Times New Roman"/>
              </a:rPr>
              <a:t> </a:t>
            </a:r>
            <a:r>
              <a:rPr sz="2600" spc="-65" dirty="0">
                <a:latin typeface="Times New Roman"/>
                <a:cs typeface="Times New Roman"/>
              </a:rPr>
              <a:t>not</a:t>
            </a:r>
            <a:r>
              <a:rPr sz="2600" spc="-80" dirty="0">
                <a:latin typeface="Times New Roman"/>
                <a:cs typeface="Times New Roman"/>
              </a:rPr>
              <a:t> </a:t>
            </a:r>
            <a:r>
              <a:rPr sz="2600" spc="-95" dirty="0">
                <a:latin typeface="Times New Roman"/>
                <a:cs typeface="Times New Roman"/>
              </a:rPr>
              <a:t>photosynthetic.</a:t>
            </a:r>
            <a:endParaRPr sz="2600" dirty="0">
              <a:latin typeface="Times New Roman"/>
              <a:cs typeface="Times New Roman"/>
            </a:endParaRPr>
          </a:p>
          <a:p>
            <a:pPr marL="330835" marR="5080" indent="-318770" algn="just">
              <a:lnSpc>
                <a:spcPct val="76600"/>
              </a:lnSpc>
              <a:spcBef>
                <a:spcPts val="10"/>
              </a:spcBef>
              <a:buClr>
                <a:srgbClr val="EFAC00"/>
              </a:buClr>
              <a:buSzPct val="78846"/>
              <a:buFont typeface="OpenSymbol"/>
              <a:buChar char=""/>
              <a:tabLst>
                <a:tab pos="331470" algn="l"/>
              </a:tabLst>
            </a:pPr>
            <a:r>
              <a:rPr sz="2600" spc="-155" dirty="0">
                <a:latin typeface="Times New Roman"/>
                <a:cs typeface="Times New Roman"/>
              </a:rPr>
              <a:t>They </a:t>
            </a:r>
            <a:r>
              <a:rPr sz="2600" spc="-114" dirty="0">
                <a:latin typeface="Times New Roman"/>
                <a:cs typeface="Times New Roman"/>
              </a:rPr>
              <a:t>grow </a:t>
            </a:r>
            <a:r>
              <a:rPr sz="2600" spc="-105" dirty="0">
                <a:latin typeface="Times New Roman"/>
                <a:cs typeface="Times New Roman"/>
              </a:rPr>
              <a:t>best </a:t>
            </a:r>
            <a:r>
              <a:rPr sz="2600" spc="-125" dirty="0">
                <a:latin typeface="Times New Roman"/>
                <a:cs typeface="Times New Roman"/>
              </a:rPr>
              <a:t>in </a:t>
            </a:r>
            <a:r>
              <a:rPr sz="2600" spc="-80" dirty="0">
                <a:latin typeface="Times New Roman"/>
                <a:cs typeface="Times New Roman"/>
              </a:rPr>
              <a:t>the </a:t>
            </a:r>
            <a:r>
              <a:rPr sz="2600" spc="-114" dirty="0">
                <a:latin typeface="Times New Roman"/>
                <a:cs typeface="Times New Roman"/>
              </a:rPr>
              <a:t>dark </a:t>
            </a:r>
            <a:r>
              <a:rPr sz="2600" spc="-105" dirty="0">
                <a:latin typeface="Times New Roman"/>
                <a:cs typeface="Times New Roman"/>
              </a:rPr>
              <a:t>around </a:t>
            </a:r>
            <a:r>
              <a:rPr sz="2600" spc="-90" dirty="0">
                <a:latin typeface="Times New Roman"/>
                <a:cs typeface="Times New Roman"/>
              </a:rPr>
              <a:t>28°C at </a:t>
            </a:r>
            <a:r>
              <a:rPr sz="2600" spc="-130" dirty="0">
                <a:latin typeface="Times New Roman"/>
                <a:cs typeface="Times New Roman"/>
              </a:rPr>
              <a:t>pH </a:t>
            </a:r>
            <a:r>
              <a:rPr sz="2600" spc="-100" dirty="0">
                <a:latin typeface="Times New Roman"/>
                <a:cs typeface="Times New Roman"/>
              </a:rPr>
              <a:t>between </a:t>
            </a:r>
            <a:r>
              <a:rPr sz="2600" spc="-445" dirty="0" smtClean="0">
                <a:latin typeface="Times New Roman"/>
                <a:cs typeface="Times New Roman"/>
              </a:rPr>
              <a:t>7.</a:t>
            </a:r>
            <a:r>
              <a:rPr lang="en-US" sz="2600" spc="-445" dirty="0" smtClean="0">
                <a:latin typeface="Times New Roman"/>
                <a:cs typeface="Times New Roman"/>
              </a:rPr>
              <a:t> </a:t>
            </a:r>
            <a:r>
              <a:rPr sz="2600" spc="-445" dirty="0" smtClean="0">
                <a:latin typeface="Times New Roman"/>
                <a:cs typeface="Times New Roman"/>
              </a:rPr>
              <a:t>6</a:t>
            </a:r>
            <a:r>
              <a:rPr lang="en-US" sz="2600" spc="-445" dirty="0" smtClean="0">
                <a:latin typeface="Times New Roman"/>
                <a:cs typeface="Times New Roman"/>
              </a:rPr>
              <a:t> </a:t>
            </a:r>
            <a:r>
              <a:rPr sz="2600" spc="-445" dirty="0" smtClean="0">
                <a:latin typeface="Times New Roman"/>
                <a:cs typeface="Times New Roman"/>
              </a:rPr>
              <a:t>-</a:t>
            </a:r>
            <a:r>
              <a:rPr lang="en-US" sz="2600" spc="-445" dirty="0" smtClean="0">
                <a:latin typeface="Times New Roman"/>
                <a:cs typeface="Times New Roman"/>
              </a:rPr>
              <a:t> </a:t>
            </a:r>
            <a:r>
              <a:rPr sz="2600" spc="-445" dirty="0" smtClean="0">
                <a:latin typeface="Times New Roman"/>
                <a:cs typeface="Times New Roman"/>
              </a:rPr>
              <a:t>7.</a:t>
            </a:r>
            <a:r>
              <a:rPr lang="en-US" sz="2600" spc="-445" dirty="0" smtClean="0">
                <a:latin typeface="Times New Roman"/>
                <a:cs typeface="Times New Roman"/>
              </a:rPr>
              <a:t> </a:t>
            </a:r>
            <a:r>
              <a:rPr sz="2600" spc="-445" dirty="0" smtClean="0">
                <a:latin typeface="Times New Roman"/>
                <a:cs typeface="Times New Roman"/>
              </a:rPr>
              <a:t>8  </a:t>
            </a:r>
            <a:r>
              <a:rPr sz="2600" spc="-145" dirty="0">
                <a:latin typeface="Times New Roman"/>
                <a:cs typeface="Times New Roman"/>
              </a:rPr>
              <a:t>and </a:t>
            </a:r>
            <a:r>
              <a:rPr sz="2600" spc="-175" dirty="0">
                <a:latin typeface="Times New Roman"/>
                <a:cs typeface="Times New Roman"/>
              </a:rPr>
              <a:t>many </a:t>
            </a:r>
            <a:r>
              <a:rPr sz="2600" spc="-114" dirty="0">
                <a:latin typeface="Times New Roman"/>
                <a:cs typeface="Times New Roman"/>
              </a:rPr>
              <a:t>grow </a:t>
            </a:r>
            <a:r>
              <a:rPr sz="2600" spc="-120" dirty="0">
                <a:latin typeface="Times New Roman"/>
                <a:cs typeface="Times New Roman"/>
              </a:rPr>
              <a:t>mixotrophically than</a:t>
            </a:r>
            <a:r>
              <a:rPr sz="2600" spc="215" dirty="0">
                <a:latin typeface="Times New Roman"/>
                <a:cs typeface="Times New Roman"/>
              </a:rPr>
              <a:t> </a:t>
            </a:r>
            <a:r>
              <a:rPr sz="2600" spc="-100" dirty="0">
                <a:latin typeface="Times New Roman"/>
                <a:cs typeface="Times New Roman"/>
              </a:rPr>
              <a:t>lithoautotrophically.</a:t>
            </a:r>
            <a:endParaRPr sz="2600" dirty="0">
              <a:latin typeface="Times New Roman"/>
              <a:cs typeface="Times New Roman"/>
            </a:endParaRPr>
          </a:p>
          <a:p>
            <a:pPr marL="331470" indent="-318770" algn="just">
              <a:lnSpc>
                <a:spcPts val="2390"/>
              </a:lnSpc>
              <a:buClr>
                <a:srgbClr val="EFAC00"/>
              </a:buClr>
              <a:buSzPct val="78846"/>
              <a:buFont typeface="OpenSymbol"/>
              <a:buChar char=""/>
              <a:tabLst>
                <a:tab pos="331470" algn="l"/>
              </a:tabLst>
            </a:pPr>
            <a:r>
              <a:rPr sz="2600" spc="-155" dirty="0">
                <a:latin typeface="Times New Roman"/>
                <a:cs typeface="Times New Roman"/>
              </a:rPr>
              <a:t>They </a:t>
            </a:r>
            <a:r>
              <a:rPr sz="2600" spc="-180" dirty="0">
                <a:latin typeface="Times New Roman"/>
                <a:cs typeface="Times New Roman"/>
              </a:rPr>
              <a:t>have </a:t>
            </a:r>
            <a:r>
              <a:rPr sz="2600" spc="-140" dirty="0">
                <a:latin typeface="Times New Roman"/>
                <a:cs typeface="Times New Roman"/>
              </a:rPr>
              <a:t>all </a:t>
            </a:r>
            <a:r>
              <a:rPr sz="2600" spc="-80" dirty="0">
                <a:latin typeface="Times New Roman"/>
                <a:cs typeface="Times New Roman"/>
              </a:rPr>
              <a:t>the </a:t>
            </a:r>
            <a:r>
              <a:rPr sz="2600" spc="-160" dirty="0">
                <a:latin typeface="Times New Roman"/>
                <a:cs typeface="Times New Roman"/>
              </a:rPr>
              <a:t>enzymes </a:t>
            </a:r>
            <a:r>
              <a:rPr sz="2600" spc="-150" dirty="0">
                <a:latin typeface="Times New Roman"/>
                <a:cs typeface="Times New Roman"/>
              </a:rPr>
              <a:t>of </a:t>
            </a:r>
            <a:r>
              <a:rPr sz="2600" spc="-85" dirty="0">
                <a:latin typeface="Times New Roman"/>
                <a:cs typeface="Times New Roman"/>
              </a:rPr>
              <a:t>the </a:t>
            </a:r>
            <a:r>
              <a:rPr sz="2600" spc="-110" dirty="0">
                <a:latin typeface="Times New Roman"/>
                <a:cs typeface="Times New Roman"/>
              </a:rPr>
              <a:t>tricarboxylic</a:t>
            </a:r>
            <a:r>
              <a:rPr sz="2600" spc="55" dirty="0">
                <a:latin typeface="Times New Roman"/>
                <a:cs typeface="Times New Roman"/>
              </a:rPr>
              <a:t> </a:t>
            </a:r>
            <a:r>
              <a:rPr sz="2400" spc="-140" dirty="0">
                <a:latin typeface="Times New Roman"/>
                <a:cs typeface="Times New Roman"/>
              </a:rPr>
              <a:t>acid </a:t>
            </a:r>
            <a:r>
              <a:rPr sz="2400" spc="-100" dirty="0">
                <a:latin typeface="Times New Roman"/>
                <a:cs typeface="Times New Roman"/>
              </a:rPr>
              <a:t>cycle.</a:t>
            </a:r>
            <a:endParaRPr sz="24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85140" y="1648459"/>
            <a:ext cx="8061959" cy="4406900"/>
          </a:xfrm>
          <a:prstGeom prst="rect">
            <a:avLst/>
          </a:prstGeom>
        </p:spPr>
        <p:txBody>
          <a:bodyPr vert="horz" wrap="square" lIns="0" tIns="12700" rIns="0" bIns="0" rtlCol="0">
            <a:spAutoFit/>
          </a:bodyPr>
          <a:lstStyle/>
          <a:p>
            <a:pPr marL="331470" indent="-318770">
              <a:lnSpc>
                <a:spcPts val="2605"/>
              </a:lnSpc>
              <a:spcBef>
                <a:spcPts val="100"/>
              </a:spcBef>
              <a:buClr>
                <a:srgbClr val="EFAC00"/>
              </a:buClr>
              <a:buSzPct val="78846"/>
              <a:buFont typeface="OpenSymbol"/>
              <a:buChar char=""/>
              <a:tabLst>
                <a:tab pos="331470" algn="l"/>
              </a:tabLst>
            </a:pPr>
            <a:r>
              <a:rPr sz="2600" spc="-95" dirty="0">
                <a:latin typeface="Times New Roman"/>
                <a:cs typeface="Times New Roman"/>
              </a:rPr>
              <a:t>There are </a:t>
            </a:r>
            <a:r>
              <a:rPr sz="2600" spc="-80" dirty="0">
                <a:latin typeface="Times New Roman"/>
                <a:cs typeface="Times New Roman"/>
              </a:rPr>
              <a:t>currently </a:t>
            </a:r>
            <a:r>
              <a:rPr sz="2600" spc="-65" dirty="0">
                <a:latin typeface="Times New Roman"/>
                <a:cs typeface="Times New Roman"/>
              </a:rPr>
              <a:t>three </a:t>
            </a:r>
            <a:r>
              <a:rPr sz="2600" spc="-145" dirty="0">
                <a:latin typeface="Times New Roman"/>
                <a:cs typeface="Times New Roman"/>
              </a:rPr>
              <a:t>species </a:t>
            </a:r>
            <a:r>
              <a:rPr sz="2600" spc="-125" dirty="0">
                <a:latin typeface="Times New Roman"/>
                <a:cs typeface="Times New Roman"/>
              </a:rPr>
              <a:t>recognized </a:t>
            </a:r>
            <a:r>
              <a:rPr sz="2600" spc="-110" dirty="0">
                <a:latin typeface="Times New Roman"/>
                <a:cs typeface="Times New Roman"/>
              </a:rPr>
              <a:t>within </a:t>
            </a:r>
            <a:r>
              <a:rPr sz="2600" spc="-114" dirty="0">
                <a:latin typeface="Times New Roman"/>
                <a:cs typeface="Times New Roman"/>
              </a:rPr>
              <a:t>this</a:t>
            </a:r>
            <a:r>
              <a:rPr sz="2600" spc="195" dirty="0">
                <a:latin typeface="Times New Roman"/>
                <a:cs typeface="Times New Roman"/>
              </a:rPr>
              <a:t> </a:t>
            </a:r>
            <a:r>
              <a:rPr sz="2600" spc="-250" dirty="0">
                <a:latin typeface="Times New Roman"/>
                <a:cs typeface="Times New Roman"/>
              </a:rPr>
              <a:t>genus,</a:t>
            </a:r>
            <a:endParaRPr sz="2600">
              <a:latin typeface="Times New Roman"/>
              <a:cs typeface="Times New Roman"/>
            </a:endParaRPr>
          </a:p>
          <a:p>
            <a:pPr marL="330835">
              <a:lnSpc>
                <a:spcPts val="2605"/>
              </a:lnSpc>
            </a:pPr>
            <a:r>
              <a:rPr sz="2600" i="1" spc="-70" dirty="0">
                <a:latin typeface="Times New Roman"/>
                <a:cs typeface="Times New Roman"/>
              </a:rPr>
              <a:t>N. </a:t>
            </a:r>
            <a:r>
              <a:rPr sz="2600" i="1" spc="-229" dirty="0">
                <a:latin typeface="Times New Roman"/>
                <a:cs typeface="Times New Roman"/>
              </a:rPr>
              <a:t>winogradskyi</a:t>
            </a:r>
            <a:r>
              <a:rPr sz="2600" spc="-229" dirty="0">
                <a:latin typeface="Times New Roman"/>
                <a:cs typeface="Times New Roman"/>
              </a:rPr>
              <a:t>, </a:t>
            </a:r>
            <a:r>
              <a:rPr sz="2600" i="1" spc="-70" dirty="0">
                <a:latin typeface="Times New Roman"/>
                <a:cs typeface="Times New Roman"/>
              </a:rPr>
              <a:t>N. </a:t>
            </a:r>
            <a:r>
              <a:rPr sz="2600" i="1" spc="-290" dirty="0">
                <a:latin typeface="Times New Roman"/>
                <a:cs typeface="Times New Roman"/>
              </a:rPr>
              <a:t>hamburgensis </a:t>
            </a:r>
            <a:r>
              <a:rPr sz="2600" spc="-150" dirty="0">
                <a:latin typeface="Times New Roman"/>
                <a:cs typeface="Times New Roman"/>
              </a:rPr>
              <a:t>and </a:t>
            </a:r>
            <a:r>
              <a:rPr sz="2600" i="1" spc="-70" dirty="0">
                <a:latin typeface="Times New Roman"/>
                <a:cs typeface="Times New Roman"/>
              </a:rPr>
              <a:t>N.</a:t>
            </a:r>
            <a:r>
              <a:rPr sz="2600" i="1" spc="-380" dirty="0">
                <a:latin typeface="Times New Roman"/>
                <a:cs typeface="Times New Roman"/>
              </a:rPr>
              <a:t> </a:t>
            </a:r>
            <a:r>
              <a:rPr sz="2600" i="1" spc="-200" dirty="0">
                <a:latin typeface="Times New Roman"/>
                <a:cs typeface="Times New Roman"/>
              </a:rPr>
              <a:t>vulgaris</a:t>
            </a:r>
            <a:r>
              <a:rPr sz="2600" spc="-200" dirty="0">
                <a:latin typeface="Times New Roman"/>
                <a:cs typeface="Times New Roman"/>
              </a:rPr>
              <a:t>.</a:t>
            </a:r>
            <a:endParaRPr sz="2600">
              <a:latin typeface="Times New Roman"/>
              <a:cs typeface="Times New Roman"/>
            </a:endParaRPr>
          </a:p>
          <a:p>
            <a:pPr marL="330835" marR="5080" indent="-318770">
              <a:lnSpc>
                <a:spcPct val="67000"/>
              </a:lnSpc>
              <a:spcBef>
                <a:spcPts val="2100"/>
              </a:spcBef>
              <a:buClr>
                <a:srgbClr val="EFAC00"/>
              </a:buClr>
              <a:buSzPct val="78846"/>
              <a:buFont typeface="OpenSymbol"/>
              <a:buChar char=""/>
              <a:tabLst>
                <a:tab pos="331470" algn="l"/>
              </a:tabLst>
            </a:pPr>
            <a:r>
              <a:rPr sz="2600" spc="-125" dirty="0">
                <a:latin typeface="Times New Roman"/>
                <a:cs typeface="Times New Roman"/>
              </a:rPr>
              <a:t>Differ </a:t>
            </a:r>
            <a:r>
              <a:rPr sz="2600" spc="-140" dirty="0">
                <a:latin typeface="Times New Roman"/>
                <a:cs typeface="Times New Roman"/>
              </a:rPr>
              <a:t>slightly </a:t>
            </a:r>
            <a:r>
              <a:rPr sz="2600" spc="-120" dirty="0">
                <a:latin typeface="Times New Roman"/>
                <a:cs typeface="Times New Roman"/>
              </a:rPr>
              <a:t>in </a:t>
            </a:r>
            <a:r>
              <a:rPr sz="2600" b="1" spc="25" dirty="0">
                <a:latin typeface="Times New Roman"/>
                <a:cs typeface="Times New Roman"/>
              </a:rPr>
              <a:t>morphology. </a:t>
            </a:r>
            <a:r>
              <a:rPr sz="2600" spc="-155" dirty="0">
                <a:latin typeface="Times New Roman"/>
                <a:cs typeface="Times New Roman"/>
              </a:rPr>
              <a:t>They </a:t>
            </a:r>
            <a:r>
              <a:rPr sz="2600" spc="-95" dirty="0">
                <a:latin typeface="Times New Roman"/>
                <a:cs typeface="Times New Roman"/>
              </a:rPr>
              <a:t>are </a:t>
            </a:r>
            <a:r>
              <a:rPr sz="2600" spc="-110" dirty="0">
                <a:latin typeface="Times New Roman"/>
                <a:cs typeface="Times New Roman"/>
              </a:rPr>
              <a:t>pleomorphic </a:t>
            </a:r>
            <a:r>
              <a:rPr sz="2600" spc="-60" dirty="0">
                <a:latin typeface="Times New Roman"/>
                <a:cs typeface="Times New Roman"/>
              </a:rPr>
              <a:t>rods,  </a:t>
            </a:r>
            <a:r>
              <a:rPr sz="2600" spc="-150" dirty="0">
                <a:latin typeface="Times New Roman"/>
                <a:cs typeface="Times New Roman"/>
              </a:rPr>
              <a:t>which </a:t>
            </a:r>
            <a:r>
              <a:rPr sz="2600" spc="-195" dirty="0">
                <a:latin typeface="Times New Roman"/>
                <a:cs typeface="Times New Roman"/>
              </a:rPr>
              <a:t>may </a:t>
            </a:r>
            <a:r>
              <a:rPr sz="2600" spc="-110" dirty="0">
                <a:latin typeface="Times New Roman"/>
                <a:cs typeface="Times New Roman"/>
              </a:rPr>
              <a:t>form </a:t>
            </a:r>
            <a:r>
              <a:rPr sz="2600" spc="-135" dirty="0">
                <a:latin typeface="Times New Roman"/>
                <a:cs typeface="Times New Roman"/>
              </a:rPr>
              <a:t>coccoid </a:t>
            </a:r>
            <a:r>
              <a:rPr sz="2600" spc="-95" dirty="0">
                <a:latin typeface="Times New Roman"/>
                <a:cs typeface="Times New Roman"/>
              </a:rPr>
              <a:t>cells. </a:t>
            </a:r>
            <a:r>
              <a:rPr sz="2600" spc="-155" dirty="0">
                <a:latin typeface="Times New Roman"/>
                <a:cs typeface="Times New Roman"/>
              </a:rPr>
              <a:t>They </a:t>
            </a:r>
            <a:r>
              <a:rPr sz="2600" spc="-195" dirty="0">
                <a:latin typeface="Times New Roman"/>
                <a:cs typeface="Times New Roman"/>
              </a:rPr>
              <a:t>may </a:t>
            </a:r>
            <a:r>
              <a:rPr sz="2600" spc="-120" dirty="0">
                <a:latin typeface="Times New Roman"/>
                <a:cs typeface="Times New Roman"/>
              </a:rPr>
              <a:t>be </a:t>
            </a:r>
            <a:r>
              <a:rPr sz="2600" spc="-95" dirty="0">
                <a:latin typeface="Times New Roman"/>
                <a:cs typeface="Times New Roman"/>
              </a:rPr>
              <a:t>motile </a:t>
            </a:r>
            <a:r>
              <a:rPr sz="2600" spc="-180" dirty="0">
                <a:latin typeface="Times New Roman"/>
                <a:cs typeface="Times New Roman"/>
              </a:rPr>
              <a:t>by </a:t>
            </a:r>
            <a:r>
              <a:rPr sz="2600" spc="-204" dirty="0">
                <a:latin typeface="Times New Roman"/>
                <a:cs typeface="Times New Roman"/>
              </a:rPr>
              <a:t>a </a:t>
            </a:r>
            <a:r>
              <a:rPr sz="2600" spc="-125" dirty="0">
                <a:latin typeface="Times New Roman"/>
                <a:cs typeface="Times New Roman"/>
              </a:rPr>
              <a:t>subpolar  </a:t>
            </a:r>
            <a:r>
              <a:rPr sz="2600" spc="-45" dirty="0">
                <a:latin typeface="Times New Roman"/>
                <a:cs typeface="Times New Roman"/>
              </a:rPr>
              <a:t>to </a:t>
            </a:r>
            <a:r>
              <a:rPr sz="2600" spc="-95" dirty="0">
                <a:latin typeface="Times New Roman"/>
                <a:cs typeface="Times New Roman"/>
              </a:rPr>
              <a:t>lateral</a:t>
            </a:r>
            <a:r>
              <a:rPr sz="2600" spc="-110" dirty="0">
                <a:latin typeface="Times New Roman"/>
                <a:cs typeface="Times New Roman"/>
              </a:rPr>
              <a:t> </a:t>
            </a:r>
            <a:r>
              <a:rPr sz="2600" spc="-125" dirty="0">
                <a:latin typeface="Times New Roman"/>
                <a:cs typeface="Times New Roman"/>
              </a:rPr>
              <a:t>flagellum.</a:t>
            </a:r>
            <a:endParaRPr sz="2600">
              <a:latin typeface="Times New Roman"/>
              <a:cs typeface="Times New Roman"/>
            </a:endParaRPr>
          </a:p>
          <a:p>
            <a:pPr marL="330835" marR="25400" indent="-318770">
              <a:lnSpc>
                <a:spcPct val="67000"/>
              </a:lnSpc>
              <a:spcBef>
                <a:spcPts val="2100"/>
              </a:spcBef>
              <a:buClr>
                <a:srgbClr val="EFAC00"/>
              </a:buClr>
              <a:buSzPct val="78846"/>
              <a:buFont typeface="OpenSymbol"/>
              <a:buChar char=""/>
              <a:tabLst>
                <a:tab pos="331470" algn="l"/>
              </a:tabLst>
            </a:pPr>
            <a:r>
              <a:rPr sz="2600" spc="-75" dirty="0">
                <a:latin typeface="Times New Roman"/>
                <a:cs typeface="Times New Roman"/>
              </a:rPr>
              <a:t>Often </a:t>
            </a:r>
            <a:r>
              <a:rPr sz="2600" spc="-80" dirty="0">
                <a:latin typeface="Times New Roman"/>
                <a:cs typeface="Times New Roman"/>
              </a:rPr>
              <a:t>the </a:t>
            </a:r>
            <a:r>
              <a:rPr sz="2600" spc="-135" dirty="0">
                <a:latin typeface="Times New Roman"/>
                <a:cs typeface="Times New Roman"/>
              </a:rPr>
              <a:t>cells </a:t>
            </a:r>
            <a:r>
              <a:rPr sz="2600" spc="-180" dirty="0">
                <a:latin typeface="Times New Roman"/>
                <a:cs typeface="Times New Roman"/>
              </a:rPr>
              <a:t>have </a:t>
            </a:r>
            <a:r>
              <a:rPr sz="2600" spc="-204" dirty="0">
                <a:latin typeface="Times New Roman"/>
                <a:cs typeface="Times New Roman"/>
              </a:rPr>
              <a:t>a </a:t>
            </a:r>
            <a:r>
              <a:rPr sz="2600" spc="-105" dirty="0">
                <a:latin typeface="Times New Roman"/>
                <a:cs typeface="Times New Roman"/>
              </a:rPr>
              <a:t>polar </a:t>
            </a:r>
            <a:r>
              <a:rPr sz="2600" spc="-160" dirty="0">
                <a:latin typeface="Times New Roman"/>
                <a:cs typeface="Times New Roman"/>
              </a:rPr>
              <a:t>cap </a:t>
            </a:r>
            <a:r>
              <a:rPr sz="2600" spc="-150" dirty="0">
                <a:latin typeface="Times New Roman"/>
                <a:cs typeface="Times New Roman"/>
              </a:rPr>
              <a:t>of </a:t>
            </a:r>
            <a:r>
              <a:rPr sz="2600" spc="-100" dirty="0">
                <a:latin typeface="Times New Roman"/>
                <a:cs typeface="Times New Roman"/>
              </a:rPr>
              <a:t>flattened </a:t>
            </a:r>
            <a:r>
              <a:rPr sz="2600" spc="-120" dirty="0">
                <a:latin typeface="Times New Roman"/>
                <a:cs typeface="Times New Roman"/>
              </a:rPr>
              <a:t>membrane </a:t>
            </a:r>
            <a:r>
              <a:rPr sz="2600" spc="-405" dirty="0">
                <a:latin typeface="Times New Roman"/>
                <a:cs typeface="Times New Roman"/>
              </a:rPr>
              <a:t>vescicles.  </a:t>
            </a:r>
            <a:r>
              <a:rPr sz="2600" spc="-95" dirty="0">
                <a:latin typeface="Times New Roman"/>
                <a:cs typeface="Times New Roman"/>
              </a:rPr>
              <a:t>There are </a:t>
            </a:r>
            <a:r>
              <a:rPr sz="2600" spc="-114" dirty="0">
                <a:latin typeface="Times New Roman"/>
                <a:cs typeface="Times New Roman"/>
              </a:rPr>
              <a:t>regularly arranged </a:t>
            </a:r>
            <a:r>
              <a:rPr sz="2600" spc="-105" dirty="0">
                <a:latin typeface="Times New Roman"/>
                <a:cs typeface="Times New Roman"/>
              </a:rPr>
              <a:t>particles </a:t>
            </a:r>
            <a:r>
              <a:rPr sz="2600" spc="-125" dirty="0">
                <a:latin typeface="Times New Roman"/>
                <a:cs typeface="Times New Roman"/>
              </a:rPr>
              <a:t>covering </a:t>
            </a:r>
            <a:r>
              <a:rPr sz="2600" spc="-80" dirty="0">
                <a:latin typeface="Times New Roman"/>
                <a:cs typeface="Times New Roman"/>
              </a:rPr>
              <a:t>the </a:t>
            </a:r>
            <a:r>
              <a:rPr sz="2600" spc="-85" dirty="0">
                <a:latin typeface="Times New Roman"/>
                <a:cs typeface="Times New Roman"/>
              </a:rPr>
              <a:t>inner </a:t>
            </a:r>
            <a:r>
              <a:rPr sz="2600" spc="-135" dirty="0">
                <a:latin typeface="Times New Roman"/>
                <a:cs typeface="Times New Roman"/>
              </a:rPr>
              <a:t>side </a:t>
            </a:r>
            <a:r>
              <a:rPr sz="2600" spc="-150" dirty="0">
                <a:latin typeface="Times New Roman"/>
                <a:cs typeface="Times New Roman"/>
              </a:rPr>
              <a:t>of  </a:t>
            </a:r>
            <a:r>
              <a:rPr sz="2600" spc="-80" dirty="0">
                <a:latin typeface="Times New Roman"/>
                <a:cs typeface="Times New Roman"/>
              </a:rPr>
              <a:t>the </a:t>
            </a:r>
            <a:r>
              <a:rPr sz="2600" spc="-140" dirty="0">
                <a:latin typeface="Times New Roman"/>
                <a:cs typeface="Times New Roman"/>
              </a:rPr>
              <a:t>cytoplasmic </a:t>
            </a:r>
            <a:r>
              <a:rPr sz="2600" spc="-145" dirty="0">
                <a:latin typeface="Times New Roman"/>
                <a:cs typeface="Times New Roman"/>
              </a:rPr>
              <a:t>and </a:t>
            </a:r>
            <a:r>
              <a:rPr sz="2600" spc="-120" dirty="0">
                <a:latin typeface="Times New Roman"/>
                <a:cs typeface="Times New Roman"/>
              </a:rPr>
              <a:t>intracytoplasmic </a:t>
            </a:r>
            <a:r>
              <a:rPr sz="2600" spc="-100" dirty="0">
                <a:latin typeface="Times New Roman"/>
                <a:cs typeface="Times New Roman"/>
              </a:rPr>
              <a:t>nitrite-oxidising  </a:t>
            </a:r>
            <a:r>
              <a:rPr sz="2600" spc="-95" dirty="0">
                <a:latin typeface="Times New Roman"/>
                <a:cs typeface="Times New Roman"/>
              </a:rPr>
              <a:t>membrane.</a:t>
            </a:r>
            <a:endParaRPr sz="2600">
              <a:latin typeface="Times New Roman"/>
              <a:cs typeface="Times New Roman"/>
            </a:endParaRPr>
          </a:p>
          <a:p>
            <a:pPr marL="330835" marR="72390" indent="-318770">
              <a:lnSpc>
                <a:spcPct val="67100"/>
              </a:lnSpc>
              <a:spcBef>
                <a:spcPts val="2085"/>
              </a:spcBef>
              <a:buClr>
                <a:srgbClr val="EFAC00"/>
              </a:buClr>
              <a:buSzPct val="78846"/>
              <a:buFont typeface="OpenSymbol"/>
              <a:buChar char=""/>
              <a:tabLst>
                <a:tab pos="406400" algn="l"/>
              </a:tabLst>
            </a:pPr>
            <a:r>
              <a:rPr dirty="0"/>
              <a:t>	</a:t>
            </a:r>
            <a:r>
              <a:rPr sz="2600" spc="-135" dirty="0">
                <a:latin typeface="Times New Roman"/>
                <a:cs typeface="Times New Roman"/>
              </a:rPr>
              <a:t>The </a:t>
            </a:r>
            <a:r>
              <a:rPr sz="2600" spc="-145" dirty="0">
                <a:latin typeface="Times New Roman"/>
                <a:cs typeface="Times New Roman"/>
              </a:rPr>
              <a:t>species </a:t>
            </a:r>
            <a:r>
              <a:rPr sz="2600" spc="-95" dirty="0">
                <a:latin typeface="Times New Roman"/>
                <a:cs typeface="Times New Roman"/>
              </a:rPr>
              <a:t>are </a:t>
            </a:r>
            <a:r>
              <a:rPr sz="2600" spc="-140" dirty="0">
                <a:latin typeface="Times New Roman"/>
                <a:cs typeface="Times New Roman"/>
              </a:rPr>
              <a:t>subdivided </a:t>
            </a:r>
            <a:r>
              <a:rPr sz="2600" spc="-130" dirty="0">
                <a:latin typeface="Times New Roman"/>
                <a:cs typeface="Times New Roman"/>
              </a:rPr>
              <a:t>according </a:t>
            </a:r>
            <a:r>
              <a:rPr sz="2600" spc="-40" dirty="0">
                <a:latin typeface="Times New Roman"/>
                <a:cs typeface="Times New Roman"/>
              </a:rPr>
              <a:t>to </a:t>
            </a:r>
            <a:r>
              <a:rPr sz="2600" spc="-80" dirty="0">
                <a:latin typeface="Times New Roman"/>
                <a:cs typeface="Times New Roman"/>
              </a:rPr>
              <a:t>the </a:t>
            </a:r>
            <a:r>
              <a:rPr sz="2600" spc="-160" dirty="0">
                <a:latin typeface="Times New Roman"/>
                <a:cs typeface="Times New Roman"/>
              </a:rPr>
              <a:t>GC </a:t>
            </a:r>
            <a:r>
              <a:rPr sz="2600" spc="-80" dirty="0">
                <a:latin typeface="Times New Roman"/>
                <a:cs typeface="Times New Roman"/>
              </a:rPr>
              <a:t>content </a:t>
            </a:r>
            <a:r>
              <a:rPr sz="2600" spc="-150" dirty="0">
                <a:latin typeface="Times New Roman"/>
                <a:cs typeface="Times New Roman"/>
              </a:rPr>
              <a:t>of </a:t>
            </a:r>
            <a:r>
              <a:rPr sz="2600" spc="-540" dirty="0">
                <a:latin typeface="Times New Roman"/>
                <a:cs typeface="Times New Roman"/>
              </a:rPr>
              <a:t>the  </a:t>
            </a:r>
            <a:r>
              <a:rPr sz="2600" spc="-130" dirty="0">
                <a:latin typeface="Times New Roman"/>
                <a:cs typeface="Times New Roman"/>
              </a:rPr>
              <a:t>DNA, </a:t>
            </a:r>
            <a:r>
              <a:rPr sz="2600" spc="-95" dirty="0">
                <a:latin typeface="Times New Roman"/>
                <a:cs typeface="Times New Roman"/>
              </a:rPr>
              <a:t>DNA/DNA </a:t>
            </a:r>
            <a:r>
              <a:rPr sz="2600" spc="-125" dirty="0">
                <a:latin typeface="Times New Roman"/>
                <a:cs typeface="Times New Roman"/>
              </a:rPr>
              <a:t>homology, </a:t>
            </a:r>
            <a:r>
              <a:rPr sz="2600" spc="-130" dirty="0">
                <a:latin typeface="Times New Roman"/>
                <a:cs typeface="Times New Roman"/>
              </a:rPr>
              <a:t>serological </a:t>
            </a:r>
            <a:r>
              <a:rPr sz="2600" spc="-114" dirty="0">
                <a:latin typeface="Times New Roman"/>
                <a:cs typeface="Times New Roman"/>
              </a:rPr>
              <a:t>characteristics </a:t>
            </a:r>
            <a:r>
              <a:rPr sz="2600" spc="-150" dirty="0">
                <a:latin typeface="Times New Roman"/>
                <a:cs typeface="Times New Roman"/>
              </a:rPr>
              <a:t>and </a:t>
            </a:r>
            <a:r>
              <a:rPr sz="2600" spc="-80" dirty="0">
                <a:latin typeface="Times New Roman"/>
                <a:cs typeface="Times New Roman"/>
              </a:rPr>
              <a:t>the  </a:t>
            </a:r>
            <a:r>
              <a:rPr sz="2600" spc="-85" dirty="0">
                <a:latin typeface="Times New Roman"/>
                <a:cs typeface="Times New Roman"/>
              </a:rPr>
              <a:t>patterns </a:t>
            </a:r>
            <a:r>
              <a:rPr sz="2600" spc="-130" dirty="0">
                <a:latin typeface="Times New Roman"/>
                <a:cs typeface="Times New Roman"/>
              </a:rPr>
              <a:t>found </a:t>
            </a:r>
            <a:r>
              <a:rPr sz="2600" spc="-150" dirty="0">
                <a:latin typeface="Times New Roman"/>
                <a:cs typeface="Times New Roman"/>
              </a:rPr>
              <a:t>of </a:t>
            </a:r>
            <a:r>
              <a:rPr sz="2600" spc="-80" dirty="0">
                <a:latin typeface="Times New Roman"/>
                <a:cs typeface="Times New Roman"/>
              </a:rPr>
              <a:t>the </a:t>
            </a:r>
            <a:r>
              <a:rPr sz="2600" spc="-114" dirty="0">
                <a:latin typeface="Times New Roman"/>
                <a:cs typeface="Times New Roman"/>
              </a:rPr>
              <a:t>membrane-bound </a:t>
            </a:r>
            <a:r>
              <a:rPr sz="2600" spc="-135" dirty="0">
                <a:latin typeface="Times New Roman"/>
                <a:cs typeface="Times New Roman"/>
              </a:rPr>
              <a:t>heme </a:t>
            </a:r>
            <a:r>
              <a:rPr sz="2600" spc="-70" dirty="0">
                <a:latin typeface="Times New Roman"/>
                <a:cs typeface="Times New Roman"/>
              </a:rPr>
              <a:t>proteins. </a:t>
            </a:r>
            <a:r>
              <a:rPr sz="2600" spc="-130" dirty="0">
                <a:latin typeface="Times New Roman"/>
                <a:cs typeface="Times New Roman"/>
              </a:rPr>
              <a:t>The </a:t>
            </a:r>
            <a:r>
              <a:rPr sz="2600" spc="-160" dirty="0">
                <a:latin typeface="Times New Roman"/>
                <a:cs typeface="Times New Roman"/>
              </a:rPr>
              <a:t>GC  </a:t>
            </a:r>
            <a:r>
              <a:rPr sz="2600" spc="-75" dirty="0">
                <a:latin typeface="Times New Roman"/>
                <a:cs typeface="Times New Roman"/>
              </a:rPr>
              <a:t>content </a:t>
            </a:r>
            <a:r>
              <a:rPr sz="2600" spc="-150" dirty="0">
                <a:latin typeface="Times New Roman"/>
                <a:cs typeface="Times New Roman"/>
              </a:rPr>
              <a:t>of </a:t>
            </a:r>
            <a:r>
              <a:rPr sz="2600" spc="-80" dirty="0">
                <a:latin typeface="Times New Roman"/>
                <a:cs typeface="Times New Roman"/>
              </a:rPr>
              <a:t>the </a:t>
            </a:r>
            <a:r>
              <a:rPr sz="2600" spc="-210" dirty="0">
                <a:latin typeface="Times New Roman"/>
                <a:cs typeface="Times New Roman"/>
              </a:rPr>
              <a:t>DNA </a:t>
            </a:r>
            <a:r>
              <a:rPr sz="2600" spc="-160" dirty="0">
                <a:latin typeface="Times New Roman"/>
                <a:cs typeface="Times New Roman"/>
              </a:rPr>
              <a:t>is </a:t>
            </a:r>
            <a:r>
              <a:rPr sz="2600" spc="-105" dirty="0">
                <a:latin typeface="Times New Roman"/>
                <a:cs typeface="Times New Roman"/>
              </a:rPr>
              <a:t>59-62</a:t>
            </a:r>
            <a:r>
              <a:rPr sz="2600" spc="265" dirty="0">
                <a:latin typeface="Times New Roman"/>
                <a:cs typeface="Times New Roman"/>
              </a:rPr>
              <a:t> </a:t>
            </a:r>
            <a:r>
              <a:rPr sz="2600" spc="-100" dirty="0">
                <a:latin typeface="Times New Roman"/>
                <a:cs typeface="Times New Roman"/>
              </a:rPr>
              <a:t>mol%.</a:t>
            </a:r>
            <a:endParaRPr sz="26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163310"/>
            <a:chOff x="0" y="0"/>
            <a:chExt cx="9144000" cy="6163310"/>
          </a:xfrm>
        </p:grpSpPr>
        <p:sp>
          <p:nvSpPr>
            <p:cNvPr id="3" name="object 3"/>
            <p:cNvSpPr/>
            <p:nvPr/>
          </p:nvSpPr>
          <p:spPr>
            <a:xfrm>
              <a:off x="450850" y="151129"/>
              <a:ext cx="8242300" cy="126238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75739" y="1196339"/>
              <a:ext cx="6407150" cy="496697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102350"/>
            <a:chOff x="0" y="0"/>
            <a:chExt cx="9144000" cy="6102350"/>
          </a:xfrm>
        </p:grpSpPr>
        <p:sp>
          <p:nvSpPr>
            <p:cNvPr id="3" name="object 3"/>
            <p:cNvSpPr/>
            <p:nvPr/>
          </p:nvSpPr>
          <p:spPr>
            <a:xfrm>
              <a:off x="1543050" y="1408430"/>
              <a:ext cx="6278880" cy="46939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0850" y="151129"/>
              <a:ext cx="8242300" cy="1262380"/>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618490" y="1833879"/>
            <a:ext cx="7738109" cy="2040889"/>
          </a:xfrm>
          <a:prstGeom prst="rect">
            <a:avLst/>
          </a:prstGeom>
        </p:spPr>
        <p:txBody>
          <a:bodyPr vert="horz" wrap="square" lIns="0" tIns="12700" rIns="0" bIns="0" rtlCol="0">
            <a:spAutoFit/>
          </a:bodyPr>
          <a:lstStyle/>
          <a:p>
            <a:pPr marL="12700">
              <a:lnSpc>
                <a:spcPts val="3810"/>
              </a:lnSpc>
              <a:spcBef>
                <a:spcPts val="100"/>
              </a:spcBef>
            </a:pPr>
            <a:r>
              <a:rPr sz="3825" spc="4507" baseline="5446" dirty="0">
                <a:solidFill>
                  <a:srgbClr val="EFAC00"/>
                </a:solidFill>
                <a:latin typeface="OpenSymbol"/>
                <a:cs typeface="OpenSymbol"/>
              </a:rPr>
              <a:t></a:t>
            </a:r>
            <a:r>
              <a:rPr sz="3825" spc="-1200" baseline="5446" dirty="0">
                <a:solidFill>
                  <a:srgbClr val="EFAC00"/>
                </a:solidFill>
                <a:latin typeface="OpenSymbol"/>
                <a:cs typeface="OpenSymbol"/>
              </a:rPr>
              <a:t> </a:t>
            </a:r>
            <a:r>
              <a:rPr sz="3200" b="1" i="1" spc="-45" dirty="0">
                <a:latin typeface="Times New Roman"/>
                <a:cs typeface="Times New Roman"/>
              </a:rPr>
              <a:t>Nitrospina</a:t>
            </a:r>
            <a:r>
              <a:rPr sz="3200" i="1" spc="-45" dirty="0">
                <a:latin typeface="LM Sans Demi Cond 10"/>
                <a:cs typeface="LM Sans Demi Cond 10"/>
              </a:rPr>
              <a:t>:</a:t>
            </a:r>
            <a:endParaRPr sz="3200">
              <a:latin typeface="LM Sans Demi Cond 10"/>
              <a:cs typeface="LM Sans Demi Cond 10"/>
            </a:endParaRPr>
          </a:p>
          <a:p>
            <a:pPr marL="330835" marR="5080">
              <a:lnSpc>
                <a:spcPts val="2990"/>
              </a:lnSpc>
              <a:spcBef>
                <a:spcPts val="175"/>
              </a:spcBef>
            </a:pPr>
            <a:r>
              <a:rPr sz="2600" spc="-155" dirty="0"/>
              <a:t>They </a:t>
            </a:r>
            <a:r>
              <a:rPr sz="2600" spc="-95" dirty="0"/>
              <a:t>are </a:t>
            </a:r>
            <a:r>
              <a:rPr sz="2600" spc="-105" dirty="0"/>
              <a:t>slender </a:t>
            </a:r>
            <a:r>
              <a:rPr sz="2600" spc="-100" dirty="0"/>
              <a:t>non-motile </a:t>
            </a:r>
            <a:r>
              <a:rPr sz="2600" spc="-80" dirty="0"/>
              <a:t>rods.No </a:t>
            </a:r>
            <a:r>
              <a:rPr sz="2600" spc="-150" dirty="0"/>
              <a:t>obvious </a:t>
            </a:r>
            <a:r>
              <a:rPr sz="2600" spc="-120" dirty="0"/>
              <a:t>membrane  </a:t>
            </a:r>
            <a:r>
              <a:rPr sz="2600" spc="-110" dirty="0"/>
              <a:t>system. </a:t>
            </a:r>
            <a:r>
              <a:rPr sz="2600" spc="-95" dirty="0"/>
              <a:t>There </a:t>
            </a:r>
            <a:r>
              <a:rPr sz="2600" spc="-160" dirty="0"/>
              <a:t>is </a:t>
            </a:r>
            <a:r>
              <a:rPr sz="2600" spc="-140" dirty="0"/>
              <a:t>only </a:t>
            </a:r>
            <a:r>
              <a:rPr sz="2600" spc="-114" dirty="0"/>
              <a:t>one </a:t>
            </a:r>
            <a:r>
              <a:rPr sz="2600" spc="-145" dirty="0"/>
              <a:t>species </a:t>
            </a:r>
            <a:r>
              <a:rPr sz="2600" i="1" spc="-70" dirty="0">
                <a:latin typeface="Times New Roman"/>
                <a:cs typeface="Times New Roman"/>
              </a:rPr>
              <a:t>N. </a:t>
            </a:r>
            <a:r>
              <a:rPr sz="2600" i="1" spc="-200" dirty="0">
                <a:latin typeface="Times New Roman"/>
                <a:cs typeface="Times New Roman"/>
              </a:rPr>
              <a:t>gracilis</a:t>
            </a:r>
            <a:r>
              <a:rPr sz="2600" spc="-200" dirty="0"/>
              <a:t>. </a:t>
            </a:r>
            <a:r>
              <a:rPr sz="2600" spc="-155" dirty="0"/>
              <a:t>They </a:t>
            </a:r>
            <a:r>
              <a:rPr sz="2600" spc="-95" dirty="0"/>
              <a:t>are </a:t>
            </a:r>
            <a:r>
              <a:rPr sz="2600" spc="-125" dirty="0"/>
              <a:t>obligate  </a:t>
            </a:r>
            <a:r>
              <a:rPr sz="2600" spc="-85" dirty="0"/>
              <a:t>lithoautotrophs. </a:t>
            </a:r>
            <a:r>
              <a:rPr sz="2600" spc="-155" dirty="0"/>
              <a:t>They </a:t>
            </a:r>
            <a:r>
              <a:rPr sz="2600" spc="-180" dirty="0"/>
              <a:t>have </a:t>
            </a:r>
            <a:r>
              <a:rPr sz="2600" spc="-140" dirty="0"/>
              <a:t>glycogen-like </a:t>
            </a:r>
            <a:r>
              <a:rPr sz="2600" spc="-114" dirty="0"/>
              <a:t>storage </a:t>
            </a:r>
            <a:r>
              <a:rPr sz="2600" spc="-130" dirty="0"/>
              <a:t>inclusion  </a:t>
            </a:r>
            <a:r>
              <a:rPr sz="2600" spc="-100" dirty="0"/>
              <a:t>bodies. </a:t>
            </a:r>
            <a:r>
              <a:rPr sz="2600" spc="-135" dirty="0"/>
              <a:t>The </a:t>
            </a:r>
            <a:r>
              <a:rPr sz="2600" spc="-160" dirty="0"/>
              <a:t>GC </a:t>
            </a:r>
            <a:r>
              <a:rPr sz="2600" spc="-75" dirty="0"/>
              <a:t>content </a:t>
            </a:r>
            <a:r>
              <a:rPr sz="2600" spc="-150" dirty="0"/>
              <a:t>of </a:t>
            </a:r>
            <a:r>
              <a:rPr sz="2600" spc="-80" dirty="0"/>
              <a:t>the </a:t>
            </a:r>
            <a:r>
              <a:rPr sz="2600" spc="-210" dirty="0"/>
              <a:t>DNA </a:t>
            </a:r>
            <a:r>
              <a:rPr sz="2600" spc="-165" dirty="0"/>
              <a:t>is </a:t>
            </a:r>
            <a:r>
              <a:rPr sz="2600" spc="-110" dirty="0"/>
              <a:t>58</a:t>
            </a:r>
            <a:r>
              <a:rPr sz="2600" spc="-95" dirty="0"/>
              <a:t> mol%.</a:t>
            </a:r>
            <a:endParaRPr sz="26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872</TotalTime>
  <Words>1269</Words>
  <Application>Microsoft Office PowerPoint</Application>
  <PresentationFormat>On-screen Show (4:3)</PresentationFormat>
  <Paragraphs>121</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LM Sans Demi Cond 10</vt:lpstr>
      <vt:lpstr>OpenSymbol</vt:lpstr>
      <vt:lpstr>Arial Black</vt:lpstr>
      <vt:lpstr>Calibri</vt:lpstr>
      <vt:lpstr>Georgia</vt:lpstr>
      <vt:lpstr>Times New Roman</vt:lpstr>
      <vt:lpstr>Trebuchet MS</vt:lpstr>
      <vt:lpstr>Office Theme</vt:lpstr>
      <vt:lpstr>PowerPoint Presentation</vt:lpstr>
      <vt:lpstr>PowerPoint Presentation</vt:lpstr>
      <vt:lpstr> There are currently four genera accepted in the family. The  genus Nitrobacter is the type genus. The other genera are  Nitrospina, Nitrococcus and Nitrosipra. The GC content of the  DNA is 50-62 mol%.</vt:lpstr>
      <vt:lpstr>PowerPoint Presentation</vt:lpstr>
      <vt:lpstr>PowerPoint Presentation</vt:lpstr>
      <vt:lpstr>PowerPoint Presentation</vt:lpstr>
      <vt:lpstr>PowerPoint Presentation</vt:lpstr>
      <vt:lpstr>PowerPoint Presentation</vt:lpstr>
      <vt:lpstr> Nitrospina: They are slender non-motile rods.No obvious membrane  system. There is only one species N. gracilis. They are obligate  lithoautotrophs. They have glycogen-like storage inclusion  bodies. The GC content of the DNA is 58 mol%.</vt:lpstr>
      <vt:lpstr> Nitrosipra:</vt:lpstr>
      <vt:lpstr> Nitrococcus:</vt:lpstr>
      <vt:lpstr> Nitrifying bacteria are widespread in soil and water.Highest  numbers in habitats where considerable amount of ammonia are  present.</vt:lpstr>
      <vt:lpstr>PowerPoint Presentation</vt:lpstr>
      <vt:lpstr>PowerPoint Presentation</vt:lpstr>
      <vt:lpstr>PowerPoint Presentation</vt:lpstr>
      <vt:lpstr>PowerPoint Presentation</vt:lpstr>
      <vt:lpstr>PowerPoint Presentation</vt:lpstr>
      <vt:lpstr> Skin infection – burn site, wound pressure sores and ulcers,  as secondary invaders</vt:lpstr>
      <vt:lpstr>PowerPoint Presentation</vt:lpstr>
      <vt:lpstr> Naturally found in rice paddy fields, the mud in river banks and  surface stagnant water. The organism can infect cattle, pigs and  other animal.</vt:lpstr>
      <vt:lpstr>PowerPoint Presentation</vt:lpstr>
      <vt:lpstr>PowerPoint Presentation</vt:lpstr>
      <vt:lpstr>PowerPoint Presentation</vt:lpstr>
      <vt:lpstr>PowerPoint Presentation</vt:lpstr>
      <vt:lpstr> In BA – large, flat and BETA-hemolytic colonies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edaranadmin</dc:creator>
  <cp:lastModifiedBy>Microsoft</cp:lastModifiedBy>
  <cp:revision>7</cp:revision>
  <dcterms:created xsi:type="dcterms:W3CDTF">2021-10-25T06:17:32Z</dcterms:created>
  <dcterms:modified xsi:type="dcterms:W3CDTF">2021-10-25T22:21:29Z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2012-09-20T00:00:00Z</vt:filetime>
  </property>
  <property fmtid="{D5CDD505-2E9C-101B-9397-08002B2CF9AE}" pid="3" name="Creator">
    <vt:lpwstr>Impress</vt:lpwstr>
  </property>
  <property fmtid="{D5CDD505-2E9C-101B-9397-08002B2CF9AE}" pid="4" name="LastSaved">
    <vt:filetime>2021-10-25T00:00:00Z</vt:filetime>
  </property>
</Properties>
</file>